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theme/themeOverride1.xml" ContentType="application/vnd.openxmlformats-officedocument.themeOverride+xml"/>
  <Override PartName="/ppt/charts/chart6.xml" ContentType="application/vnd.openxmlformats-officedocument.drawingml.chart+xml"/>
  <Override PartName="/ppt/theme/themeOverride2.xml" ContentType="application/vnd.openxmlformats-officedocument.themeOverride+xml"/>
  <Override PartName="/ppt/charts/chart7.xml" ContentType="application/vnd.openxmlformats-officedocument.drawingml.chart+xml"/>
  <Override PartName="/ppt/theme/themeOverride3.xml" ContentType="application/vnd.openxmlformats-officedocument.themeOverride+xml"/>
  <Override PartName="/ppt/charts/chart8.xml" ContentType="application/vnd.openxmlformats-officedocument.drawingml.chart+xml"/>
  <Override PartName="/ppt/theme/themeOverride4.xml" ContentType="application/vnd.openxmlformats-officedocument.themeOverride+xml"/>
  <Override PartName="/ppt/charts/chart9.xml" ContentType="application/vnd.openxmlformats-officedocument.drawingml.chart+xml"/>
  <Override PartName="/ppt/theme/themeOverride5.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7" r:id="rId2"/>
    <p:sldId id="259" r:id="rId3"/>
    <p:sldId id="260" r:id="rId4"/>
    <p:sldId id="264" r:id="rId5"/>
    <p:sldId id="261" r:id="rId6"/>
    <p:sldId id="300" r:id="rId7"/>
    <p:sldId id="291" r:id="rId8"/>
    <p:sldId id="292" r:id="rId9"/>
    <p:sldId id="301" r:id="rId10"/>
    <p:sldId id="293" r:id="rId11"/>
    <p:sldId id="302" r:id="rId12"/>
    <p:sldId id="294" r:id="rId13"/>
    <p:sldId id="303" r:id="rId14"/>
    <p:sldId id="297" r:id="rId15"/>
    <p:sldId id="304" r:id="rId16"/>
    <p:sldId id="298" r:id="rId17"/>
    <p:sldId id="275" r:id="rId18"/>
    <p:sldId id="281" r:id="rId19"/>
    <p:sldId id="299" r:id="rId20"/>
    <p:sldId id="283" r:id="rId21"/>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47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41" autoAdjust="0"/>
    <p:restoredTop sz="94660"/>
  </p:normalViewPr>
  <p:slideViewPr>
    <p:cSldViewPr>
      <p:cViewPr varScale="1">
        <p:scale>
          <a:sx n="71" d="100"/>
          <a:sy n="71" d="100"/>
        </p:scale>
        <p:origin x="146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Excel1.xlsx"/></Relationships>
</file>

<file path=ppt/charts/_rels/chart3.xml.rels><?xml version="1.0" encoding="UTF-8" standalone="yes"?>
<Relationships xmlns="http://schemas.openxmlformats.org/package/2006/relationships"><Relationship Id="rId1" Type="http://schemas.openxmlformats.org/officeDocument/2006/relationships/package" Target="../embeddings/Hoja_de_c_lculo_de_Microsoft_Excel2.xlsx"/></Relationships>
</file>

<file path=ppt/charts/_rels/chart4.xml.rels><?xml version="1.0" encoding="UTF-8" standalone="yes"?>
<Relationships xmlns="http://schemas.openxmlformats.org/package/2006/relationships"><Relationship Id="rId1" Type="http://schemas.openxmlformats.org/officeDocument/2006/relationships/package" Target="../embeddings/Hoja_de_c_lculo_de_Microsoft_Excel3.xlsx"/></Relationships>
</file>

<file path=ppt/charts/_rels/chart5.xml.rels><?xml version="1.0" encoding="UTF-8" standalone="yes"?>
<Relationships xmlns="http://schemas.openxmlformats.org/package/2006/relationships"><Relationship Id="rId2" Type="http://schemas.openxmlformats.org/officeDocument/2006/relationships/oleObject" Target="file:///D:\Mis%20Documentos%20Nancy\002_7%20FERNEY_DIANA%20LPI\FIGURAS.xlsx" TargetMode="External"/><Relationship Id="rId1" Type="http://schemas.openxmlformats.org/officeDocument/2006/relationships/themeOverride" Target="../theme/themeOverride1.xml"/></Relationships>
</file>

<file path=ppt/charts/_rels/chart6.xml.rels><?xml version="1.0" encoding="UTF-8" standalone="yes"?>
<Relationships xmlns="http://schemas.openxmlformats.org/package/2006/relationships"><Relationship Id="rId2" Type="http://schemas.openxmlformats.org/officeDocument/2006/relationships/oleObject" Target="file:///D:\Mis%20Documentos%20Nancy\002_7%20FERNEY_DIANA%20LPI\FIGURAS.xlsx" TargetMode="External"/><Relationship Id="rId1" Type="http://schemas.openxmlformats.org/officeDocument/2006/relationships/themeOverride" Target="../theme/themeOverride2.xml"/></Relationships>
</file>

<file path=ppt/charts/_rels/chart7.xml.rels><?xml version="1.0" encoding="UTF-8" standalone="yes"?>
<Relationships xmlns="http://schemas.openxmlformats.org/package/2006/relationships"><Relationship Id="rId2" Type="http://schemas.openxmlformats.org/officeDocument/2006/relationships/oleObject" Target="file:///D:\Mis%20Documentos%20Nancy\002_7%20FERNEY_DIANA%20LPI\FIGURAS.xlsx" TargetMode="External"/><Relationship Id="rId1" Type="http://schemas.openxmlformats.org/officeDocument/2006/relationships/themeOverride" Target="../theme/themeOverride3.xml"/></Relationships>
</file>

<file path=ppt/charts/_rels/chart8.xml.rels><?xml version="1.0" encoding="UTF-8" standalone="yes"?>
<Relationships xmlns="http://schemas.openxmlformats.org/package/2006/relationships"><Relationship Id="rId2" Type="http://schemas.openxmlformats.org/officeDocument/2006/relationships/oleObject" Target="file:///D:\Mis%20Documentos%20Nancy\002_7%20FERNEY_DIANA%20LPI\FIGURAS.xlsx" TargetMode="External"/><Relationship Id="rId1" Type="http://schemas.openxmlformats.org/officeDocument/2006/relationships/themeOverride" Target="../theme/themeOverride4.xml"/></Relationships>
</file>

<file path=ppt/charts/_rels/chart9.xml.rels><?xml version="1.0" encoding="UTF-8" standalone="yes"?>
<Relationships xmlns="http://schemas.openxmlformats.org/package/2006/relationships"><Relationship Id="rId2" Type="http://schemas.openxmlformats.org/officeDocument/2006/relationships/oleObject" Target="file:///D:\Mis%20Documentos%20Nancy\002_7%20FERNEY_DIANA%20LPI\FIGURAS.xlsx" TargetMode="External"/><Relationship Id="rId1" Type="http://schemas.openxmlformats.org/officeDocument/2006/relationships/themeOverride" Target="../theme/themeOverrid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es-CO"/>
              <a:t>Coordinación corporal - Después </a:t>
            </a:r>
          </a:p>
        </c:rich>
      </c:tx>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standard"/>
        <c:varyColors val="0"/>
        <c:ser>
          <c:idx val="0"/>
          <c:order val="0"/>
          <c:tx>
            <c:strRef>
              <c:f>Hoja1!$B$1</c:f>
              <c:strCache>
                <c:ptCount val="1"/>
                <c:pt idx="0">
                  <c:v>Siempre</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Salto</c:v>
                </c:pt>
                <c:pt idx="1">
                  <c:v>Trote</c:v>
                </c:pt>
                <c:pt idx="2">
                  <c:v>Obstaculos</c:v>
                </c:pt>
                <c:pt idx="3">
                  <c:v>Lateralidad</c:v>
                </c:pt>
              </c:strCache>
            </c:strRef>
          </c:cat>
          <c:val>
            <c:numRef>
              <c:f>Hoja1!$B$2:$B$5</c:f>
              <c:numCache>
                <c:formatCode>General</c:formatCode>
                <c:ptCount val="4"/>
                <c:pt idx="0">
                  <c:v>60</c:v>
                </c:pt>
                <c:pt idx="1">
                  <c:v>80</c:v>
                </c:pt>
                <c:pt idx="2">
                  <c:v>80</c:v>
                </c:pt>
                <c:pt idx="3">
                  <c:v>60</c:v>
                </c:pt>
              </c:numCache>
            </c:numRef>
          </c:val>
          <c:extLst>
            <c:ext xmlns:c16="http://schemas.microsoft.com/office/drawing/2014/chart" uri="{C3380CC4-5D6E-409C-BE32-E72D297353CC}">
              <c16:uniqueId val="{00000000-EB49-4C8C-B6FC-3749A5AE05A6}"/>
            </c:ext>
          </c:extLst>
        </c:ser>
        <c:ser>
          <c:idx val="1"/>
          <c:order val="1"/>
          <c:tx>
            <c:strRef>
              <c:f>Hoja1!$C$1</c:f>
              <c:strCache>
                <c:ptCount val="1"/>
                <c:pt idx="0">
                  <c:v>Algunas veces</c:v>
                </c:pt>
              </c:strCache>
            </c:strRef>
          </c:tx>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sp3d/>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Salto</c:v>
                </c:pt>
                <c:pt idx="1">
                  <c:v>Trote</c:v>
                </c:pt>
                <c:pt idx="2">
                  <c:v>Obstaculos</c:v>
                </c:pt>
                <c:pt idx="3">
                  <c:v>Lateralidad</c:v>
                </c:pt>
              </c:strCache>
            </c:strRef>
          </c:cat>
          <c:val>
            <c:numRef>
              <c:f>Hoja1!$C$2:$C$5</c:f>
              <c:numCache>
                <c:formatCode>General</c:formatCode>
                <c:ptCount val="4"/>
                <c:pt idx="0">
                  <c:v>30</c:v>
                </c:pt>
                <c:pt idx="1">
                  <c:v>10</c:v>
                </c:pt>
                <c:pt idx="2">
                  <c:v>10</c:v>
                </c:pt>
                <c:pt idx="3">
                  <c:v>25</c:v>
                </c:pt>
              </c:numCache>
            </c:numRef>
          </c:val>
          <c:extLst>
            <c:ext xmlns:c16="http://schemas.microsoft.com/office/drawing/2014/chart" uri="{C3380CC4-5D6E-409C-BE32-E72D297353CC}">
              <c16:uniqueId val="{00000001-EB49-4C8C-B6FC-3749A5AE05A6}"/>
            </c:ext>
          </c:extLst>
        </c:ser>
        <c:ser>
          <c:idx val="2"/>
          <c:order val="2"/>
          <c:tx>
            <c:strRef>
              <c:f>Hoja1!$D$1</c:f>
              <c:strCache>
                <c:ptCount val="1"/>
                <c:pt idx="0">
                  <c:v>Rara vez</c:v>
                </c:pt>
              </c:strCache>
            </c:strRef>
          </c:tx>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sp3d/>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Salto</c:v>
                </c:pt>
                <c:pt idx="1">
                  <c:v>Trote</c:v>
                </c:pt>
                <c:pt idx="2">
                  <c:v>Obstaculos</c:v>
                </c:pt>
                <c:pt idx="3">
                  <c:v>Lateralidad</c:v>
                </c:pt>
              </c:strCache>
            </c:strRef>
          </c:cat>
          <c:val>
            <c:numRef>
              <c:f>Hoja1!$D$2:$D$5</c:f>
              <c:numCache>
                <c:formatCode>General</c:formatCode>
                <c:ptCount val="4"/>
                <c:pt idx="0">
                  <c:v>10</c:v>
                </c:pt>
                <c:pt idx="1">
                  <c:v>10</c:v>
                </c:pt>
                <c:pt idx="2">
                  <c:v>10</c:v>
                </c:pt>
                <c:pt idx="3">
                  <c:v>5</c:v>
                </c:pt>
              </c:numCache>
            </c:numRef>
          </c:val>
          <c:extLst>
            <c:ext xmlns:c16="http://schemas.microsoft.com/office/drawing/2014/chart" uri="{C3380CC4-5D6E-409C-BE32-E72D297353CC}">
              <c16:uniqueId val="{00000002-EB49-4C8C-B6FC-3749A5AE05A6}"/>
            </c:ext>
          </c:extLst>
        </c:ser>
        <c:dLbls>
          <c:showLegendKey val="0"/>
          <c:showVal val="0"/>
          <c:showCatName val="0"/>
          <c:showSerName val="0"/>
          <c:showPercent val="0"/>
          <c:showBubbleSize val="0"/>
        </c:dLbls>
        <c:gapWidth val="150"/>
        <c:shape val="box"/>
        <c:axId val="398225312"/>
        <c:axId val="398219328"/>
        <c:axId val="368638336"/>
      </c:bar3DChart>
      <c:catAx>
        <c:axId val="398225312"/>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vert="horz"/>
          <a:lstStyle/>
          <a:p>
            <a:pPr>
              <a:defRPr/>
            </a:pPr>
            <a:endParaRPr lang="es-CO"/>
          </a:p>
        </c:txPr>
        <c:crossAx val="398219328"/>
        <c:crosses val="autoZero"/>
        <c:auto val="1"/>
        <c:lblAlgn val="ctr"/>
        <c:lblOffset val="100"/>
        <c:noMultiLvlLbl val="0"/>
      </c:catAx>
      <c:valAx>
        <c:axId val="39821932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es-CO"/>
          </a:p>
        </c:txPr>
        <c:crossAx val="398225312"/>
        <c:crosses val="autoZero"/>
        <c:crossBetween val="between"/>
      </c:valAx>
      <c:serAx>
        <c:axId val="368638336"/>
        <c:scaling>
          <c:orientation val="minMax"/>
        </c:scaling>
        <c:delete val="0"/>
        <c:axPos val="b"/>
        <c:majorTickMark val="none"/>
        <c:minorTickMark val="none"/>
        <c:tickLblPos val="nextTo"/>
        <c:spPr>
          <a:noFill/>
          <a:ln w="9525" cap="flat" cmpd="sng" algn="ctr">
            <a:solidFill>
              <a:schemeClr val="tx2">
                <a:lumMod val="15000"/>
                <a:lumOff val="85000"/>
              </a:schemeClr>
            </a:solidFill>
            <a:round/>
          </a:ln>
          <a:effectLst/>
        </c:spPr>
        <c:txPr>
          <a:bodyPr rot="-60000000" vert="horz"/>
          <a:lstStyle/>
          <a:p>
            <a:pPr>
              <a:defRPr/>
            </a:pPr>
            <a:endParaRPr lang="es-CO"/>
          </a:p>
        </c:txPr>
        <c:crossAx val="398219328"/>
        <c:crosses val="autoZero"/>
      </c:serAx>
      <c:spPr>
        <a:noFill/>
        <a:ln>
          <a:noFill/>
        </a:ln>
        <a:effectLst/>
      </c:spPr>
    </c:plotArea>
    <c:legend>
      <c:legendPos val="b"/>
      <c:overlay val="0"/>
      <c:spPr>
        <a:noFill/>
        <a:ln>
          <a:noFill/>
        </a:ln>
        <a:effectLst/>
      </c:spPr>
      <c:txPr>
        <a:bodyPr rot="0" vert="horz"/>
        <a:lstStyle/>
        <a:p>
          <a:pPr>
            <a:defRPr/>
          </a:pPr>
          <a:endParaRPr lang="es-CO"/>
        </a:p>
      </c:txPr>
    </c:legend>
    <c:plotVisOnly val="1"/>
    <c:dispBlanksAs val="gap"/>
    <c:showDLblsOverMax val="0"/>
  </c:chart>
  <c:spPr>
    <a:solidFill>
      <a:schemeClr val="bg1"/>
    </a:solidFill>
    <a:ln w="9525" cap="flat" cmpd="sng" algn="ctr">
      <a:solidFill>
        <a:schemeClr val="tx2">
          <a:lumMod val="15000"/>
          <a:lumOff val="85000"/>
        </a:schemeClr>
      </a:solidFill>
      <a:round/>
    </a:ln>
    <a:effectLst/>
  </c:spPr>
  <c:txPr>
    <a:bodyPr/>
    <a:lstStyle/>
    <a:p>
      <a:pPr>
        <a:defRPr>
          <a:solidFill>
            <a:schemeClr val="tx1"/>
          </a:solidFill>
        </a:defRPr>
      </a:pPr>
      <a:endParaRPr lang="es-CO"/>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es-CO"/>
              <a:t>Sana convivencia - Después  </a:t>
            </a:r>
          </a:p>
        </c:rich>
      </c:tx>
      <c:overlay val="0"/>
      <c:spPr>
        <a:noFill/>
        <a:ln>
          <a:noFill/>
        </a:ln>
        <a:effectLst/>
      </c:sp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Hoja1!$B$1</c:f>
              <c:strCache>
                <c:ptCount val="1"/>
                <c:pt idx="0">
                  <c:v>Alto</c:v>
                </c:pt>
              </c:strCache>
            </c:strRef>
          </c:tx>
          <c:spPr>
            <a:solidFill>
              <a:schemeClr val="accent1"/>
            </a:solidFill>
            <a:ln>
              <a:noFill/>
            </a:ln>
            <a:effectLst/>
            <a:sp3d/>
          </c:spPr>
          <c:invertIfNegative val="0"/>
          <c:cat>
            <c:strRef>
              <c:f>Hoja1!$A$2:$A$5</c:f>
              <c:strCache>
                <c:ptCount val="4"/>
                <c:pt idx="0">
                  <c:v>Buen trato a sus compañeros </c:v>
                </c:pt>
                <c:pt idx="1">
                  <c:v>Igualdades y diferencias </c:v>
                </c:pt>
                <c:pt idx="2">
                  <c:v>Gustos e intereses</c:v>
                </c:pt>
                <c:pt idx="3">
                  <c:v>Responsabilidad y reglas </c:v>
                </c:pt>
              </c:strCache>
            </c:strRef>
          </c:cat>
          <c:val>
            <c:numRef>
              <c:f>Hoja1!$B$2:$B$5</c:f>
              <c:numCache>
                <c:formatCode>General</c:formatCode>
                <c:ptCount val="4"/>
                <c:pt idx="0">
                  <c:v>80</c:v>
                </c:pt>
                <c:pt idx="1">
                  <c:v>80</c:v>
                </c:pt>
                <c:pt idx="2">
                  <c:v>100</c:v>
                </c:pt>
                <c:pt idx="3">
                  <c:v>75</c:v>
                </c:pt>
              </c:numCache>
            </c:numRef>
          </c:val>
          <c:extLst>
            <c:ext xmlns:c16="http://schemas.microsoft.com/office/drawing/2014/chart" uri="{C3380CC4-5D6E-409C-BE32-E72D297353CC}">
              <c16:uniqueId val="{00000000-D9F8-4567-9CE5-8AAE63BC4006}"/>
            </c:ext>
          </c:extLst>
        </c:ser>
        <c:ser>
          <c:idx val="1"/>
          <c:order val="1"/>
          <c:tx>
            <c:strRef>
              <c:f>Hoja1!$C$1</c:f>
              <c:strCache>
                <c:ptCount val="1"/>
                <c:pt idx="0">
                  <c:v>Medio </c:v>
                </c:pt>
              </c:strCache>
            </c:strRef>
          </c:tx>
          <c:spPr>
            <a:solidFill>
              <a:schemeClr val="accent2"/>
            </a:solidFill>
            <a:ln>
              <a:noFill/>
            </a:ln>
            <a:effectLst/>
            <a:sp3d/>
          </c:spPr>
          <c:invertIfNegative val="0"/>
          <c:cat>
            <c:strRef>
              <c:f>Hoja1!$A$2:$A$5</c:f>
              <c:strCache>
                <c:ptCount val="4"/>
                <c:pt idx="0">
                  <c:v>Buen trato a sus compañeros </c:v>
                </c:pt>
                <c:pt idx="1">
                  <c:v>Igualdades y diferencias </c:v>
                </c:pt>
                <c:pt idx="2">
                  <c:v>Gustos e intereses</c:v>
                </c:pt>
                <c:pt idx="3">
                  <c:v>Responsabilidad y reglas </c:v>
                </c:pt>
              </c:strCache>
            </c:strRef>
          </c:cat>
          <c:val>
            <c:numRef>
              <c:f>Hoja1!$C$2:$C$5</c:f>
              <c:numCache>
                <c:formatCode>General</c:formatCode>
                <c:ptCount val="4"/>
                <c:pt idx="0">
                  <c:v>15</c:v>
                </c:pt>
                <c:pt idx="1">
                  <c:v>10</c:v>
                </c:pt>
                <c:pt idx="3">
                  <c:v>15</c:v>
                </c:pt>
              </c:numCache>
            </c:numRef>
          </c:val>
          <c:extLst>
            <c:ext xmlns:c16="http://schemas.microsoft.com/office/drawing/2014/chart" uri="{C3380CC4-5D6E-409C-BE32-E72D297353CC}">
              <c16:uniqueId val="{00000001-D9F8-4567-9CE5-8AAE63BC4006}"/>
            </c:ext>
          </c:extLst>
        </c:ser>
        <c:ser>
          <c:idx val="2"/>
          <c:order val="2"/>
          <c:tx>
            <c:strRef>
              <c:f>Hoja1!$D$1</c:f>
              <c:strCache>
                <c:ptCount val="1"/>
                <c:pt idx="0">
                  <c:v>Bajo </c:v>
                </c:pt>
              </c:strCache>
            </c:strRef>
          </c:tx>
          <c:spPr>
            <a:solidFill>
              <a:schemeClr val="accent3"/>
            </a:solidFill>
            <a:ln>
              <a:noFill/>
            </a:ln>
            <a:effectLst/>
            <a:sp3d/>
          </c:spPr>
          <c:invertIfNegative val="0"/>
          <c:cat>
            <c:strRef>
              <c:f>Hoja1!$A$2:$A$5</c:f>
              <c:strCache>
                <c:ptCount val="4"/>
                <c:pt idx="0">
                  <c:v>Buen trato a sus compañeros </c:v>
                </c:pt>
                <c:pt idx="1">
                  <c:v>Igualdades y diferencias </c:v>
                </c:pt>
                <c:pt idx="2">
                  <c:v>Gustos e intereses</c:v>
                </c:pt>
                <c:pt idx="3">
                  <c:v>Responsabilidad y reglas </c:v>
                </c:pt>
              </c:strCache>
            </c:strRef>
          </c:cat>
          <c:val>
            <c:numRef>
              <c:f>Hoja1!$D$2:$D$5</c:f>
              <c:numCache>
                <c:formatCode>General</c:formatCode>
                <c:ptCount val="4"/>
                <c:pt idx="0">
                  <c:v>5</c:v>
                </c:pt>
                <c:pt idx="1">
                  <c:v>10</c:v>
                </c:pt>
                <c:pt idx="3">
                  <c:v>5</c:v>
                </c:pt>
              </c:numCache>
            </c:numRef>
          </c:val>
          <c:extLst>
            <c:ext xmlns:c16="http://schemas.microsoft.com/office/drawing/2014/chart" uri="{C3380CC4-5D6E-409C-BE32-E72D297353CC}">
              <c16:uniqueId val="{00000002-D9F8-4567-9CE5-8AAE63BC4006}"/>
            </c:ext>
          </c:extLst>
        </c:ser>
        <c:dLbls>
          <c:showLegendKey val="0"/>
          <c:showVal val="0"/>
          <c:showCatName val="0"/>
          <c:showSerName val="0"/>
          <c:showPercent val="0"/>
          <c:showBubbleSize val="0"/>
        </c:dLbls>
        <c:gapWidth val="150"/>
        <c:shape val="box"/>
        <c:axId val="398220416"/>
        <c:axId val="398215520"/>
        <c:axId val="0"/>
      </c:bar3DChart>
      <c:catAx>
        <c:axId val="398220416"/>
        <c:scaling>
          <c:orientation val="minMax"/>
        </c:scaling>
        <c:delete val="0"/>
        <c:axPos val="b"/>
        <c:numFmt formatCode="General" sourceLinked="1"/>
        <c:majorTickMark val="none"/>
        <c:minorTickMark val="none"/>
        <c:tickLblPos val="nextTo"/>
        <c:spPr>
          <a:noFill/>
          <a:ln>
            <a:noFill/>
          </a:ln>
          <a:effectLst/>
        </c:spPr>
        <c:txPr>
          <a:bodyPr rot="-60000000" vert="horz"/>
          <a:lstStyle/>
          <a:p>
            <a:pPr>
              <a:defRPr/>
            </a:pPr>
            <a:endParaRPr lang="es-CO"/>
          </a:p>
        </c:txPr>
        <c:crossAx val="398215520"/>
        <c:crosses val="autoZero"/>
        <c:auto val="1"/>
        <c:lblAlgn val="ctr"/>
        <c:lblOffset val="100"/>
        <c:noMultiLvlLbl val="0"/>
      </c:catAx>
      <c:valAx>
        <c:axId val="398215520"/>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es-CO"/>
          </a:p>
        </c:txPr>
        <c:crossAx val="398220416"/>
        <c:crosses val="autoZero"/>
        <c:crossBetween val="between"/>
      </c:valAx>
      <c:spPr>
        <a:noFill/>
        <a:ln>
          <a:noFill/>
        </a:ln>
        <a:effectLst/>
      </c:spPr>
    </c:plotArea>
    <c:legend>
      <c:legendPos val="b"/>
      <c:overlay val="0"/>
      <c:spPr>
        <a:noFill/>
        <a:ln>
          <a:noFill/>
        </a:ln>
        <a:effectLst/>
      </c:spPr>
      <c:txPr>
        <a:bodyPr rot="0" vert="horz"/>
        <a:lstStyle/>
        <a:p>
          <a:pPr>
            <a:defRPr/>
          </a:pPr>
          <a:endParaRPr lang="es-CO"/>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b="1">
          <a:solidFill>
            <a:schemeClr val="tx1"/>
          </a:solidFill>
        </a:defRPr>
      </a:pPr>
      <a:endParaRPr lang="es-CO"/>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es-CO"/>
              <a:t>Juegos cooperativos y competitivos - Después</a:t>
            </a:r>
          </a:p>
        </c:rich>
      </c:tx>
      <c:overlay val="0"/>
      <c:spPr>
        <a:noFill/>
        <a:ln>
          <a:noFill/>
        </a:ln>
        <a:effectLst/>
      </c:spPr>
    </c:title>
    <c:autoTitleDeleted val="0"/>
    <c:plotArea>
      <c:layout/>
      <c:barChart>
        <c:barDir val="col"/>
        <c:grouping val="clustered"/>
        <c:varyColors val="0"/>
        <c:ser>
          <c:idx val="0"/>
          <c:order val="0"/>
          <c:tx>
            <c:strRef>
              <c:f>Hoja1!$B$1</c:f>
              <c:strCache>
                <c:ptCount val="1"/>
                <c:pt idx="0">
                  <c:v>Siempre</c:v>
                </c:pt>
              </c:strCache>
            </c:strRef>
          </c:tx>
          <c:spPr>
            <a:solidFill>
              <a:schemeClr val="accent1"/>
            </a:solidFill>
            <a:ln>
              <a:noFill/>
            </a:ln>
            <a:effectLst/>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Competencias </c:v>
                </c:pt>
                <c:pt idx="1">
                  <c:v>Pre deportes </c:v>
                </c:pt>
                <c:pt idx="2">
                  <c:v>Habilidades motrices básicas</c:v>
                </c:pt>
                <c:pt idx="3">
                  <c:v>Experimentacion del juego </c:v>
                </c:pt>
              </c:strCache>
            </c:strRef>
          </c:cat>
          <c:val>
            <c:numRef>
              <c:f>Hoja1!$B$2:$B$5</c:f>
              <c:numCache>
                <c:formatCode>General</c:formatCode>
                <c:ptCount val="4"/>
                <c:pt idx="0">
                  <c:v>80</c:v>
                </c:pt>
                <c:pt idx="1">
                  <c:v>75</c:v>
                </c:pt>
                <c:pt idx="2">
                  <c:v>60</c:v>
                </c:pt>
                <c:pt idx="3">
                  <c:v>80</c:v>
                </c:pt>
              </c:numCache>
            </c:numRef>
          </c:val>
          <c:extLst>
            <c:ext xmlns:c16="http://schemas.microsoft.com/office/drawing/2014/chart" uri="{C3380CC4-5D6E-409C-BE32-E72D297353CC}">
              <c16:uniqueId val="{00000000-5334-4318-9B05-B3C7694A95D9}"/>
            </c:ext>
          </c:extLst>
        </c:ser>
        <c:ser>
          <c:idx val="1"/>
          <c:order val="1"/>
          <c:tx>
            <c:strRef>
              <c:f>Hoja1!$C$1</c:f>
              <c:strCache>
                <c:ptCount val="1"/>
                <c:pt idx="0">
                  <c:v>Algunas veces</c:v>
                </c:pt>
              </c:strCache>
            </c:strRef>
          </c:tx>
          <c:spPr>
            <a:solidFill>
              <a:schemeClr val="accent2"/>
            </a:solidFill>
            <a:ln>
              <a:noFill/>
            </a:ln>
            <a:effectLst/>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Competencias </c:v>
                </c:pt>
                <c:pt idx="1">
                  <c:v>Pre deportes </c:v>
                </c:pt>
                <c:pt idx="2">
                  <c:v>Habilidades motrices básicas</c:v>
                </c:pt>
                <c:pt idx="3">
                  <c:v>Experimentacion del juego </c:v>
                </c:pt>
              </c:strCache>
            </c:strRef>
          </c:cat>
          <c:val>
            <c:numRef>
              <c:f>Hoja1!$C$2:$C$5</c:f>
              <c:numCache>
                <c:formatCode>General</c:formatCode>
                <c:ptCount val="4"/>
                <c:pt idx="0">
                  <c:v>10</c:v>
                </c:pt>
                <c:pt idx="1">
                  <c:v>25</c:v>
                </c:pt>
                <c:pt idx="2">
                  <c:v>30</c:v>
                </c:pt>
                <c:pt idx="3">
                  <c:v>10</c:v>
                </c:pt>
              </c:numCache>
            </c:numRef>
          </c:val>
          <c:extLst>
            <c:ext xmlns:c16="http://schemas.microsoft.com/office/drawing/2014/chart" uri="{C3380CC4-5D6E-409C-BE32-E72D297353CC}">
              <c16:uniqueId val="{00000001-5334-4318-9B05-B3C7694A95D9}"/>
            </c:ext>
          </c:extLst>
        </c:ser>
        <c:ser>
          <c:idx val="2"/>
          <c:order val="2"/>
          <c:tx>
            <c:strRef>
              <c:f>Hoja1!$D$1</c:f>
              <c:strCache>
                <c:ptCount val="1"/>
                <c:pt idx="0">
                  <c:v>Rara vez </c:v>
                </c:pt>
              </c:strCache>
            </c:strRef>
          </c:tx>
          <c:spPr>
            <a:solidFill>
              <a:schemeClr val="accent3"/>
            </a:solidFill>
            <a:ln>
              <a:noFill/>
            </a:ln>
            <a:effectLst/>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Competencias </c:v>
                </c:pt>
                <c:pt idx="1">
                  <c:v>Pre deportes </c:v>
                </c:pt>
                <c:pt idx="2">
                  <c:v>Habilidades motrices básicas</c:v>
                </c:pt>
                <c:pt idx="3">
                  <c:v>Experimentacion del juego </c:v>
                </c:pt>
              </c:strCache>
            </c:strRef>
          </c:cat>
          <c:val>
            <c:numRef>
              <c:f>Hoja1!$D$2:$D$5</c:f>
              <c:numCache>
                <c:formatCode>General</c:formatCode>
                <c:ptCount val="4"/>
                <c:pt idx="0">
                  <c:v>10</c:v>
                </c:pt>
                <c:pt idx="2">
                  <c:v>10</c:v>
                </c:pt>
              </c:numCache>
            </c:numRef>
          </c:val>
          <c:extLst>
            <c:ext xmlns:c16="http://schemas.microsoft.com/office/drawing/2014/chart" uri="{C3380CC4-5D6E-409C-BE32-E72D297353CC}">
              <c16:uniqueId val="{00000002-5334-4318-9B05-B3C7694A95D9}"/>
            </c:ext>
          </c:extLst>
        </c:ser>
        <c:dLbls>
          <c:showLegendKey val="0"/>
          <c:showVal val="0"/>
          <c:showCatName val="0"/>
          <c:showSerName val="0"/>
          <c:showPercent val="0"/>
          <c:showBubbleSize val="0"/>
        </c:dLbls>
        <c:gapWidth val="219"/>
        <c:overlap val="-27"/>
        <c:axId val="398219872"/>
        <c:axId val="398214432"/>
      </c:barChart>
      <c:catAx>
        <c:axId val="3982198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es-CO"/>
          </a:p>
        </c:txPr>
        <c:crossAx val="398214432"/>
        <c:crosses val="autoZero"/>
        <c:auto val="1"/>
        <c:lblAlgn val="ctr"/>
        <c:lblOffset val="100"/>
        <c:noMultiLvlLbl val="0"/>
      </c:catAx>
      <c:valAx>
        <c:axId val="3982144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es-CO"/>
          </a:p>
        </c:txPr>
        <c:crossAx val="398219872"/>
        <c:crosses val="autoZero"/>
        <c:crossBetween val="between"/>
      </c:valAx>
      <c:spPr>
        <a:noFill/>
        <a:ln>
          <a:noFill/>
        </a:ln>
        <a:effectLst/>
      </c:spPr>
    </c:plotArea>
    <c:legend>
      <c:legendPos val="b"/>
      <c:overlay val="0"/>
      <c:spPr>
        <a:noFill/>
        <a:ln>
          <a:noFill/>
        </a:ln>
        <a:effectLst/>
      </c:spPr>
      <c:txPr>
        <a:bodyPr rot="0" vert="horz"/>
        <a:lstStyle/>
        <a:p>
          <a:pPr>
            <a:defRPr/>
          </a:pPr>
          <a:endParaRPr lang="es-CO"/>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b="1">
          <a:solidFill>
            <a:schemeClr val="tx1"/>
          </a:solidFill>
        </a:defRPr>
      </a:pPr>
      <a:endParaRPr lang="es-CO"/>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vert="horz"/>
          <a:lstStyle/>
          <a:p>
            <a:pPr>
              <a:defRPr/>
            </a:pPr>
            <a:r>
              <a:rPr lang="es-CO"/>
              <a:t>Habilidades básicas - Después </a:t>
            </a:r>
          </a:p>
        </c:rich>
      </c:tx>
      <c:overlay val="0"/>
      <c:spPr>
        <a:noFill/>
        <a:ln>
          <a:noFill/>
        </a:ln>
        <a:effectLst/>
      </c:spPr>
    </c:title>
    <c:autoTitleDeleted val="0"/>
    <c:view3D>
      <c:rotX val="0"/>
      <c:rotY val="0"/>
      <c:depthPercent val="60"/>
      <c:rAngAx val="0"/>
      <c:perspective val="100"/>
    </c:view3D>
    <c:floor>
      <c:thickness val="0"/>
      <c:spPr>
        <a:solidFill>
          <a:schemeClr val="lt1">
            <a:lumMod val="95000"/>
          </a:schemeClr>
        </a:solid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Hoja1!$B$1</c:f>
              <c:strCache>
                <c:ptCount val="1"/>
                <c:pt idx="0">
                  <c:v>Siempre </c:v>
                </c:pt>
              </c:strCache>
            </c:strRef>
          </c:tx>
          <c:spPr>
            <a:solidFill>
              <a:schemeClr val="accent1">
                <a:alpha val="85000"/>
              </a:schemeClr>
            </a:solidFill>
            <a:ln w="9525" cap="flat" cmpd="sng" algn="ctr">
              <a:solidFill>
                <a:schemeClr val="accent1">
                  <a:lumMod val="75000"/>
                </a:schemeClr>
              </a:solidFill>
              <a:round/>
            </a:ln>
            <a:effectLst/>
            <a:sp3d contourW="9525">
              <a:contourClr>
                <a:schemeClr val="accent1">
                  <a:lumMod val="75000"/>
                </a:schemeClr>
              </a:contourClr>
            </a:sp3d>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Socialización</c:v>
                </c:pt>
                <c:pt idx="1">
                  <c:v>Convivencia </c:v>
                </c:pt>
                <c:pt idx="2">
                  <c:v>Autonomia</c:v>
                </c:pt>
                <c:pt idx="3">
                  <c:v>Integración </c:v>
                </c:pt>
              </c:strCache>
            </c:strRef>
          </c:cat>
          <c:val>
            <c:numRef>
              <c:f>Hoja1!$B$2:$B$5</c:f>
              <c:numCache>
                <c:formatCode>General</c:formatCode>
                <c:ptCount val="4"/>
                <c:pt idx="0">
                  <c:v>70</c:v>
                </c:pt>
                <c:pt idx="1">
                  <c:v>80</c:v>
                </c:pt>
                <c:pt idx="2">
                  <c:v>60</c:v>
                </c:pt>
                <c:pt idx="3">
                  <c:v>80</c:v>
                </c:pt>
              </c:numCache>
            </c:numRef>
          </c:val>
          <c:extLst>
            <c:ext xmlns:c16="http://schemas.microsoft.com/office/drawing/2014/chart" uri="{C3380CC4-5D6E-409C-BE32-E72D297353CC}">
              <c16:uniqueId val="{00000000-F74E-4012-AF11-1622C73B48D8}"/>
            </c:ext>
          </c:extLst>
        </c:ser>
        <c:ser>
          <c:idx val="1"/>
          <c:order val="1"/>
          <c:tx>
            <c:strRef>
              <c:f>Hoja1!$C$1</c:f>
              <c:strCache>
                <c:ptCount val="1"/>
                <c:pt idx="0">
                  <c:v>Algunas veces</c:v>
                </c:pt>
              </c:strCache>
            </c:strRef>
          </c:tx>
          <c:spPr>
            <a:solidFill>
              <a:schemeClr val="accent2">
                <a:alpha val="85000"/>
              </a:schemeClr>
            </a:solidFill>
            <a:ln w="9525" cap="flat" cmpd="sng" algn="ctr">
              <a:solidFill>
                <a:schemeClr val="accent2">
                  <a:lumMod val="75000"/>
                </a:schemeClr>
              </a:solidFill>
              <a:round/>
            </a:ln>
            <a:effectLst/>
            <a:sp3d contourW="9525">
              <a:contourClr>
                <a:schemeClr val="accent2">
                  <a:lumMod val="75000"/>
                </a:schemeClr>
              </a:contourClr>
            </a:sp3d>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Socialización</c:v>
                </c:pt>
                <c:pt idx="1">
                  <c:v>Convivencia </c:v>
                </c:pt>
                <c:pt idx="2">
                  <c:v>Autonomia</c:v>
                </c:pt>
                <c:pt idx="3">
                  <c:v>Integración </c:v>
                </c:pt>
              </c:strCache>
            </c:strRef>
          </c:cat>
          <c:val>
            <c:numRef>
              <c:f>Hoja1!$C$2:$C$5</c:f>
              <c:numCache>
                <c:formatCode>General</c:formatCode>
                <c:ptCount val="4"/>
                <c:pt idx="0">
                  <c:v>20</c:v>
                </c:pt>
                <c:pt idx="1">
                  <c:v>10</c:v>
                </c:pt>
                <c:pt idx="2">
                  <c:v>20</c:v>
                </c:pt>
                <c:pt idx="3">
                  <c:v>20</c:v>
                </c:pt>
              </c:numCache>
            </c:numRef>
          </c:val>
          <c:extLst>
            <c:ext xmlns:c16="http://schemas.microsoft.com/office/drawing/2014/chart" uri="{C3380CC4-5D6E-409C-BE32-E72D297353CC}">
              <c16:uniqueId val="{00000001-F74E-4012-AF11-1622C73B48D8}"/>
            </c:ext>
          </c:extLst>
        </c:ser>
        <c:ser>
          <c:idx val="2"/>
          <c:order val="2"/>
          <c:tx>
            <c:strRef>
              <c:f>Hoja1!$D$1</c:f>
              <c:strCache>
                <c:ptCount val="1"/>
                <c:pt idx="0">
                  <c:v>Rara vez </c:v>
                </c:pt>
              </c:strCache>
            </c:strRef>
          </c:tx>
          <c:spPr>
            <a:solidFill>
              <a:schemeClr val="accent3">
                <a:alpha val="85000"/>
              </a:schemeClr>
            </a:solidFill>
            <a:ln w="9525" cap="flat" cmpd="sng" algn="ctr">
              <a:solidFill>
                <a:schemeClr val="accent3">
                  <a:lumMod val="75000"/>
                </a:schemeClr>
              </a:solidFill>
              <a:round/>
            </a:ln>
            <a:effectLst/>
            <a:sp3d contourW="9525">
              <a:contourClr>
                <a:schemeClr val="accent3">
                  <a:lumMod val="75000"/>
                </a:schemeClr>
              </a:contourClr>
            </a:sp3d>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Hoja1!$A$2:$A$5</c:f>
              <c:strCache>
                <c:ptCount val="4"/>
                <c:pt idx="0">
                  <c:v>Socialización</c:v>
                </c:pt>
                <c:pt idx="1">
                  <c:v>Convivencia </c:v>
                </c:pt>
                <c:pt idx="2">
                  <c:v>Autonomia</c:v>
                </c:pt>
                <c:pt idx="3">
                  <c:v>Integración </c:v>
                </c:pt>
              </c:strCache>
            </c:strRef>
          </c:cat>
          <c:val>
            <c:numRef>
              <c:f>Hoja1!$D$2:$D$5</c:f>
              <c:numCache>
                <c:formatCode>General</c:formatCode>
                <c:ptCount val="4"/>
                <c:pt idx="0">
                  <c:v>10</c:v>
                </c:pt>
                <c:pt idx="1">
                  <c:v>10</c:v>
                </c:pt>
                <c:pt idx="2">
                  <c:v>20</c:v>
                </c:pt>
              </c:numCache>
            </c:numRef>
          </c:val>
          <c:extLst>
            <c:ext xmlns:c16="http://schemas.microsoft.com/office/drawing/2014/chart" uri="{C3380CC4-5D6E-409C-BE32-E72D297353CC}">
              <c16:uniqueId val="{00000002-F74E-4012-AF11-1622C73B48D8}"/>
            </c:ext>
          </c:extLst>
        </c:ser>
        <c:dLbls>
          <c:showLegendKey val="0"/>
          <c:showVal val="0"/>
          <c:showCatName val="0"/>
          <c:showSerName val="0"/>
          <c:showPercent val="0"/>
          <c:showBubbleSize val="0"/>
        </c:dLbls>
        <c:gapWidth val="65"/>
        <c:shape val="box"/>
        <c:axId val="398221504"/>
        <c:axId val="398222048"/>
        <c:axId val="0"/>
      </c:bar3DChart>
      <c:catAx>
        <c:axId val="398221504"/>
        <c:scaling>
          <c:orientation val="minMax"/>
        </c:scaling>
        <c:delete val="0"/>
        <c:axPos val="b"/>
        <c:numFmt formatCode="General" sourceLinked="1"/>
        <c:majorTickMark val="none"/>
        <c:minorTickMark val="none"/>
        <c:tickLblPos val="nextTo"/>
        <c:spPr>
          <a:noFill/>
          <a:ln w="19050" cap="flat" cmpd="sng" algn="ctr">
            <a:solidFill>
              <a:schemeClr val="dk1">
                <a:lumMod val="75000"/>
                <a:lumOff val="25000"/>
              </a:schemeClr>
            </a:solidFill>
            <a:round/>
          </a:ln>
          <a:effectLst/>
        </c:spPr>
        <c:txPr>
          <a:bodyPr rot="-60000000" vert="horz"/>
          <a:lstStyle/>
          <a:p>
            <a:pPr>
              <a:defRPr/>
            </a:pPr>
            <a:endParaRPr lang="es-CO"/>
          </a:p>
        </c:txPr>
        <c:crossAx val="398222048"/>
        <c:crosses val="autoZero"/>
        <c:auto val="1"/>
        <c:lblAlgn val="ctr"/>
        <c:lblOffset val="100"/>
        <c:noMultiLvlLbl val="0"/>
      </c:catAx>
      <c:valAx>
        <c:axId val="398222048"/>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vert="horz"/>
          <a:lstStyle/>
          <a:p>
            <a:pPr>
              <a:defRPr/>
            </a:pPr>
            <a:endParaRPr lang="es-CO"/>
          </a:p>
        </c:txPr>
        <c:crossAx val="398221504"/>
        <c:crosses val="autoZero"/>
        <c:crossBetween val="between"/>
      </c:valAx>
      <c:spPr>
        <a:noFill/>
        <a:ln>
          <a:noFill/>
        </a:ln>
        <a:effectLst/>
      </c:spPr>
    </c:plotArea>
    <c:legend>
      <c:legendPos val="b"/>
      <c:overlay val="0"/>
      <c:spPr>
        <a:solidFill>
          <a:schemeClr val="lt1">
            <a:lumMod val="95000"/>
            <a:alpha val="39000"/>
          </a:schemeClr>
        </a:solidFill>
        <a:ln>
          <a:noFill/>
        </a:ln>
        <a:effectLst/>
      </c:spPr>
      <c:txPr>
        <a:bodyPr rot="0" vert="horz"/>
        <a:lstStyle/>
        <a:p>
          <a:pPr>
            <a:defRPr/>
          </a:pPr>
          <a:endParaRPr lang="es-CO"/>
        </a:p>
      </c:txPr>
    </c:legend>
    <c:plotVisOnly val="1"/>
    <c:dispBlanksAs val="gap"/>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b="1">
          <a:solidFill>
            <a:schemeClr val="tx1"/>
          </a:solidFill>
        </a:defRPr>
      </a:pPr>
      <a:endParaRPr lang="es-CO"/>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pieChart>
        <c:varyColors val="1"/>
        <c:dLbls>
          <c:showLegendKey val="0"/>
          <c:showVal val="0"/>
          <c:showCatName val="0"/>
          <c:showSerName val="0"/>
          <c:showPercent val="1"/>
          <c:showBubbleSize val="0"/>
          <c:showLeaderLines val="0"/>
        </c:dLbls>
        <c:firstSliceAng val="0"/>
      </c:pieChart>
    </c:plotArea>
    <c:legend>
      <c:legendPos val="b"/>
      <c:overlay val="0"/>
      <c:txPr>
        <a:bodyPr/>
        <a:lstStyle/>
        <a:p>
          <a:pPr>
            <a:defRPr lang="es-CO"/>
          </a:pPr>
          <a:endParaRPr lang="es-CO"/>
        </a:p>
      </c:txPr>
    </c:legend>
    <c:plotVisOnly val="1"/>
    <c:dispBlanksAs val="zero"/>
    <c:showDLblsOverMax val="0"/>
  </c:chart>
  <c:txPr>
    <a:bodyPr/>
    <a:lstStyle/>
    <a:p>
      <a:pPr>
        <a:defRPr>
          <a:latin typeface="Arial" pitchFamily="34" charset="0"/>
          <a:cs typeface="Arial" pitchFamily="34" charset="0"/>
        </a:defRPr>
      </a:pPr>
      <a:endParaRPr lang="es-CO"/>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pieChart>
        <c:varyColors val="1"/>
        <c:dLbls>
          <c:showLegendKey val="0"/>
          <c:showVal val="0"/>
          <c:showCatName val="0"/>
          <c:showSerName val="0"/>
          <c:showPercent val="1"/>
          <c:showBubbleSize val="0"/>
          <c:showLeaderLines val="0"/>
        </c:dLbls>
        <c:firstSliceAng val="0"/>
      </c:pieChart>
    </c:plotArea>
    <c:legend>
      <c:legendPos val="b"/>
      <c:overlay val="0"/>
      <c:txPr>
        <a:bodyPr/>
        <a:lstStyle/>
        <a:p>
          <a:pPr>
            <a:defRPr lang="es-CO"/>
          </a:pPr>
          <a:endParaRPr lang="es-CO"/>
        </a:p>
      </c:txPr>
    </c:legend>
    <c:plotVisOnly val="1"/>
    <c:dispBlanksAs val="zero"/>
    <c:showDLblsOverMax val="0"/>
  </c:chart>
  <c:txPr>
    <a:bodyPr/>
    <a:lstStyle/>
    <a:p>
      <a:pPr>
        <a:defRPr>
          <a:latin typeface="Arial" pitchFamily="34" charset="0"/>
          <a:cs typeface="Arial" pitchFamily="34" charset="0"/>
        </a:defRPr>
      </a:pPr>
      <a:endParaRPr lang="es-CO"/>
    </a:p>
  </c:txPr>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pieChart>
        <c:varyColors val="1"/>
        <c:dLbls>
          <c:showLegendKey val="0"/>
          <c:showVal val="0"/>
          <c:showCatName val="0"/>
          <c:showSerName val="0"/>
          <c:showPercent val="1"/>
          <c:showBubbleSize val="0"/>
          <c:showLeaderLines val="0"/>
        </c:dLbls>
        <c:firstSliceAng val="0"/>
      </c:pieChart>
    </c:plotArea>
    <c:legend>
      <c:legendPos val="b"/>
      <c:overlay val="0"/>
      <c:txPr>
        <a:bodyPr/>
        <a:lstStyle/>
        <a:p>
          <a:pPr>
            <a:defRPr lang="es-CO"/>
          </a:pPr>
          <a:endParaRPr lang="es-CO"/>
        </a:p>
      </c:txPr>
    </c:legend>
    <c:plotVisOnly val="1"/>
    <c:dispBlanksAs val="zero"/>
    <c:showDLblsOverMax val="0"/>
  </c:chart>
  <c:txPr>
    <a:bodyPr/>
    <a:lstStyle/>
    <a:p>
      <a:pPr>
        <a:defRPr>
          <a:latin typeface="Arial" pitchFamily="34" charset="0"/>
          <a:cs typeface="Arial" pitchFamily="34" charset="0"/>
        </a:defRPr>
      </a:pPr>
      <a:endParaRPr lang="es-CO"/>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pieChart>
        <c:varyColors val="1"/>
        <c:dLbls>
          <c:showLegendKey val="0"/>
          <c:showVal val="0"/>
          <c:showCatName val="0"/>
          <c:showSerName val="0"/>
          <c:showPercent val="1"/>
          <c:showBubbleSize val="0"/>
          <c:showLeaderLines val="0"/>
        </c:dLbls>
        <c:firstSliceAng val="0"/>
      </c:pieChart>
    </c:plotArea>
    <c:legend>
      <c:legendPos val="b"/>
      <c:overlay val="0"/>
      <c:txPr>
        <a:bodyPr/>
        <a:lstStyle/>
        <a:p>
          <a:pPr>
            <a:defRPr lang="es-CO"/>
          </a:pPr>
          <a:endParaRPr lang="es-CO"/>
        </a:p>
      </c:txPr>
    </c:legend>
    <c:plotVisOnly val="1"/>
    <c:dispBlanksAs val="zero"/>
    <c:showDLblsOverMax val="0"/>
  </c:chart>
  <c:txPr>
    <a:bodyPr/>
    <a:lstStyle/>
    <a:p>
      <a:pPr>
        <a:defRPr>
          <a:latin typeface="Arial" pitchFamily="34" charset="0"/>
          <a:cs typeface="Arial" pitchFamily="34" charset="0"/>
        </a:defRPr>
      </a:pPr>
      <a:endParaRPr lang="es-CO"/>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26"/>
    </mc:Choice>
    <mc:Fallback>
      <c:style val="26"/>
    </mc:Fallback>
  </mc:AlternateContent>
  <c:clrMapOvr bg1="lt1" tx1="dk1" bg2="lt2" tx2="dk2" accent1="accent1" accent2="accent2" accent3="accent3" accent4="accent4" accent5="accent5" accent6="accent6" hlink="hlink" folHlink="folHlink"/>
  <c:chart>
    <c:autoTitleDeleted val="1"/>
    <c:plotArea>
      <c:layout/>
      <c:pieChart>
        <c:varyColors val="1"/>
        <c:dLbls>
          <c:showLegendKey val="0"/>
          <c:showVal val="0"/>
          <c:showCatName val="0"/>
          <c:showSerName val="0"/>
          <c:showPercent val="1"/>
          <c:showBubbleSize val="0"/>
          <c:showLeaderLines val="0"/>
        </c:dLbls>
        <c:firstSliceAng val="0"/>
      </c:pieChart>
    </c:plotArea>
    <c:legend>
      <c:legendPos val="b"/>
      <c:overlay val="0"/>
      <c:txPr>
        <a:bodyPr/>
        <a:lstStyle/>
        <a:p>
          <a:pPr>
            <a:defRPr lang="es-CO"/>
          </a:pPr>
          <a:endParaRPr lang="es-CO"/>
        </a:p>
      </c:txPr>
    </c:legend>
    <c:plotVisOnly val="1"/>
    <c:dispBlanksAs val="zero"/>
    <c:showDLblsOverMax val="0"/>
  </c:chart>
  <c:txPr>
    <a:bodyPr/>
    <a:lstStyle/>
    <a:p>
      <a:pPr>
        <a:defRPr>
          <a:latin typeface="Arial" pitchFamily="34" charset="0"/>
          <a:cs typeface="Arial" pitchFamily="34" charset="0"/>
        </a:defRPr>
      </a:pPr>
      <a:endParaRPr lang="es-CO"/>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BBE361-F7DE-44AE-83D8-3096B2C47945}" type="doc">
      <dgm:prSet loTypeId="urn:microsoft.com/office/officeart/2005/8/layout/hierarchy3" loCatId="hierarchy" qsTypeId="urn:microsoft.com/office/officeart/2005/8/quickstyle/3d3" qsCatId="3D" csTypeId="urn:microsoft.com/office/officeart/2005/8/colors/accent2_3" csCatId="accent2" phldr="1"/>
      <dgm:spPr/>
      <dgm:t>
        <a:bodyPr/>
        <a:lstStyle/>
        <a:p>
          <a:endParaRPr lang="es-CO"/>
        </a:p>
      </dgm:t>
    </dgm:pt>
    <dgm:pt modelId="{CBFC7C48-6C89-4BF9-8043-AB93427CE051}">
      <dgm:prSet phldrT="[Texto]" custT="1">
        <dgm:style>
          <a:lnRef idx="2">
            <a:schemeClr val="accent2"/>
          </a:lnRef>
          <a:fillRef idx="1">
            <a:schemeClr val="lt1"/>
          </a:fillRef>
          <a:effectRef idx="0">
            <a:schemeClr val="accent2"/>
          </a:effectRef>
          <a:fontRef idx="minor">
            <a:schemeClr val="dk1"/>
          </a:fontRef>
        </dgm:style>
      </dgm:prSet>
      <dgm:spPr/>
      <dgm:t>
        <a:bodyPr/>
        <a:lstStyle/>
        <a:p>
          <a:r>
            <a:rPr lang="es-ES_tradnl" sz="4000" b="1" cap="none" spc="0" dirty="0" smtClean="0">
              <a:ln w="18000">
                <a:prstDash val="solid"/>
                <a:miter lim="800000"/>
              </a:ln>
              <a:solidFill>
                <a:srgbClr val="C00000"/>
              </a:solidFill>
              <a:effectLst>
                <a:outerShdw blurRad="25500" dist="23000" dir="7020000" algn="tl">
                  <a:srgbClr val="000000">
                    <a:alpha val="50000"/>
                  </a:srgbClr>
                </a:outerShdw>
              </a:effectLst>
              <a:latin typeface="Arial Black" pitchFamily="34" charset="0"/>
            </a:rPr>
            <a:t>MARCO REFERENCIAL</a:t>
          </a:r>
          <a:endParaRPr lang="es-CO" sz="4000" b="1" cap="none" spc="0" dirty="0">
            <a:ln w="18000">
              <a:prstDash val="solid"/>
              <a:miter lim="800000"/>
            </a:ln>
            <a:solidFill>
              <a:srgbClr val="C00000"/>
            </a:solidFill>
            <a:effectLst>
              <a:outerShdw blurRad="25500" dist="23000" dir="7020000" algn="tl">
                <a:srgbClr val="000000">
                  <a:alpha val="50000"/>
                </a:srgbClr>
              </a:outerShdw>
            </a:effectLst>
            <a:latin typeface="Arial Black" pitchFamily="34" charset="0"/>
          </a:endParaRPr>
        </a:p>
      </dgm:t>
    </dgm:pt>
    <dgm:pt modelId="{60AED452-1A91-458F-9A43-D6AC72C6C569}" type="parTrans" cxnId="{8DE614C0-AE29-4488-96B3-3619A59E875B}">
      <dgm:prSet/>
      <dgm:spPr/>
      <dgm:t>
        <a:bodyPr/>
        <a:lstStyle/>
        <a:p>
          <a:endParaRPr lang="es-CO" b="1">
            <a:effectLst>
              <a:outerShdw blurRad="38100" dist="38100" dir="2700000" algn="tl">
                <a:srgbClr val="000000">
                  <a:alpha val="43137"/>
                </a:srgbClr>
              </a:outerShdw>
            </a:effectLst>
          </a:endParaRPr>
        </a:p>
      </dgm:t>
    </dgm:pt>
    <dgm:pt modelId="{1BC12294-728A-4AA2-B6D9-892B88A802C0}" type="sibTrans" cxnId="{8DE614C0-AE29-4488-96B3-3619A59E875B}">
      <dgm:prSet/>
      <dgm:spPr/>
      <dgm:t>
        <a:bodyPr/>
        <a:lstStyle/>
        <a:p>
          <a:endParaRPr lang="es-CO" b="1">
            <a:effectLst>
              <a:outerShdw blurRad="38100" dist="38100" dir="2700000" algn="tl">
                <a:srgbClr val="000000">
                  <a:alpha val="43137"/>
                </a:srgbClr>
              </a:outerShdw>
            </a:effectLst>
          </a:endParaRPr>
        </a:p>
      </dgm:t>
    </dgm:pt>
    <dgm:pt modelId="{8543BF1A-2F3D-441F-B2F8-207E9775B634}">
      <dgm:prSet phldrT="[Texto]">
        <dgm:style>
          <a:lnRef idx="2">
            <a:schemeClr val="accent2"/>
          </a:lnRef>
          <a:fillRef idx="1">
            <a:schemeClr val="lt1"/>
          </a:fillRef>
          <a:effectRef idx="0">
            <a:schemeClr val="accent2"/>
          </a:effectRef>
          <a:fontRef idx="minor">
            <a:schemeClr val="dk1"/>
          </a:fontRef>
        </dgm:style>
      </dgm:prSet>
      <dgm:spPr/>
      <dgm:t>
        <a:bodyPr/>
        <a:lstStyle/>
        <a:p>
          <a:r>
            <a:rPr lang="es-CO" b="1" cap="none" spc="0" dirty="0" smtClean="0">
              <a:ln w="18000">
                <a:prstDash val="solid"/>
                <a:miter lim="800000"/>
              </a:ln>
              <a:effectLst>
                <a:outerShdw blurRad="25500" dist="23000" dir="7020000" algn="tl">
                  <a:srgbClr val="000000">
                    <a:alpha val="50000"/>
                  </a:srgbClr>
                </a:outerShdw>
              </a:effectLst>
            </a:rPr>
            <a:t>Contextual </a:t>
          </a:r>
        </a:p>
      </dgm:t>
    </dgm:pt>
    <dgm:pt modelId="{635E71F9-F279-4564-810B-067210A45A31}" type="parTrans" cxnId="{0F2A7336-5159-4BFD-A7DE-BFBBA852D204}">
      <dgm:prSet/>
      <dgm:spPr/>
      <dgm:t>
        <a:bodyPr/>
        <a:lstStyle/>
        <a:p>
          <a:endParaRPr lang="es-CO" b="1">
            <a:effectLst>
              <a:outerShdw blurRad="38100" dist="38100" dir="2700000" algn="tl">
                <a:srgbClr val="000000">
                  <a:alpha val="43137"/>
                </a:srgbClr>
              </a:outerShdw>
            </a:effectLst>
          </a:endParaRPr>
        </a:p>
      </dgm:t>
    </dgm:pt>
    <dgm:pt modelId="{008D9AF9-B571-41B3-B11D-AD3458975199}" type="sibTrans" cxnId="{0F2A7336-5159-4BFD-A7DE-BFBBA852D204}">
      <dgm:prSet/>
      <dgm:spPr/>
      <dgm:t>
        <a:bodyPr/>
        <a:lstStyle/>
        <a:p>
          <a:endParaRPr lang="es-CO" b="1">
            <a:effectLst>
              <a:outerShdw blurRad="38100" dist="38100" dir="2700000" algn="tl">
                <a:srgbClr val="000000">
                  <a:alpha val="43137"/>
                </a:srgbClr>
              </a:outerShdw>
            </a:effectLst>
          </a:endParaRPr>
        </a:p>
      </dgm:t>
    </dgm:pt>
    <dgm:pt modelId="{8A590E2D-221B-4C68-95F0-AC7E5E40C9E2}">
      <dgm:prSet phldrT="[Texto]"/>
      <dgm:spPr/>
      <dgm:t>
        <a:bodyPr/>
        <a:lstStyle/>
        <a:p>
          <a:r>
            <a:rPr lang="es-CO" b="1" cap="none" spc="0" smtClean="0">
              <a:ln w="18000">
                <a:prstDash val="solid"/>
                <a:miter lim="800000"/>
              </a:ln>
              <a:effectLst>
                <a:outerShdw blurRad="25500" dist="23000" dir="7020000" algn="tl">
                  <a:srgbClr val="000000">
                    <a:alpha val="50000"/>
                  </a:srgbClr>
                </a:outerShdw>
              </a:effectLst>
            </a:rPr>
            <a:t>Teórico</a:t>
          </a:r>
          <a:endParaRPr lang="es-CO" b="1" cap="none" spc="0" dirty="0">
            <a:ln w="18000">
              <a:prstDash val="solid"/>
              <a:miter lim="800000"/>
            </a:ln>
            <a:effectLst>
              <a:outerShdw blurRad="25500" dist="23000" dir="7020000" algn="tl">
                <a:srgbClr val="000000">
                  <a:alpha val="50000"/>
                </a:srgbClr>
              </a:outerShdw>
            </a:effectLst>
          </a:endParaRPr>
        </a:p>
      </dgm:t>
    </dgm:pt>
    <dgm:pt modelId="{9B1D81AA-6947-44D2-ACCE-D2ED9456E4A2}" type="parTrans" cxnId="{8FFC388D-B970-4EAA-8728-2CC6EBD92207}">
      <dgm:prSet/>
      <dgm:spPr/>
      <dgm:t>
        <a:bodyPr/>
        <a:lstStyle/>
        <a:p>
          <a:endParaRPr lang="es-CO" b="1">
            <a:effectLst>
              <a:outerShdw blurRad="38100" dist="38100" dir="2700000" algn="tl">
                <a:srgbClr val="000000">
                  <a:alpha val="43137"/>
                </a:srgbClr>
              </a:outerShdw>
            </a:effectLst>
          </a:endParaRPr>
        </a:p>
      </dgm:t>
    </dgm:pt>
    <dgm:pt modelId="{58B4DE0E-E340-4E71-9BBD-C7870C72BF7A}" type="sibTrans" cxnId="{8FFC388D-B970-4EAA-8728-2CC6EBD92207}">
      <dgm:prSet/>
      <dgm:spPr/>
      <dgm:t>
        <a:bodyPr/>
        <a:lstStyle/>
        <a:p>
          <a:endParaRPr lang="es-CO" b="1">
            <a:effectLst>
              <a:outerShdw blurRad="38100" dist="38100" dir="2700000" algn="tl">
                <a:srgbClr val="000000">
                  <a:alpha val="43137"/>
                </a:srgbClr>
              </a:outerShdw>
            </a:effectLst>
          </a:endParaRPr>
        </a:p>
      </dgm:t>
    </dgm:pt>
    <dgm:pt modelId="{A0267784-155B-4390-9407-C10098A094E5}">
      <dgm:prSet phldrT="[Texto]"/>
      <dgm:spPr/>
      <dgm:t>
        <a:bodyPr/>
        <a:lstStyle/>
        <a:p>
          <a:endParaRPr lang="es-CO"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dgm:t>
    </dgm:pt>
    <dgm:pt modelId="{8FB9B8E5-3F0E-4ACE-B622-E62678CAD3F9}" type="parTrans" cxnId="{C86672A6-D44B-4930-A0CF-3F7557CDB411}">
      <dgm:prSet/>
      <dgm:spPr/>
      <dgm:t>
        <a:bodyPr/>
        <a:lstStyle/>
        <a:p>
          <a:endParaRPr lang="es-CO"/>
        </a:p>
      </dgm:t>
    </dgm:pt>
    <dgm:pt modelId="{8FABDD36-4F5D-4B98-8F8E-EB8A5E38367C}" type="sibTrans" cxnId="{C86672A6-D44B-4930-A0CF-3F7557CDB411}">
      <dgm:prSet/>
      <dgm:spPr/>
      <dgm:t>
        <a:bodyPr/>
        <a:lstStyle/>
        <a:p>
          <a:endParaRPr lang="es-CO"/>
        </a:p>
      </dgm:t>
    </dgm:pt>
    <dgm:pt modelId="{A0141D18-F915-41AF-9EBD-7A0369F5F9BB}">
      <dgm:prSet phldrT="[Texto]"/>
      <dgm:spPr>
        <a:solidFill>
          <a:srgbClr val="BC4744">
            <a:alpha val="89804"/>
          </a:srgbClr>
        </a:solidFill>
      </dgm:spPr>
      <dgm:t>
        <a:bodyPr/>
        <a:lstStyle/>
        <a:p>
          <a:r>
            <a:rPr lang="es-CO" b="1" cap="none" spc="0" dirty="0" smtClean="0">
              <a:ln w="18000">
                <a:prstDash val="solid"/>
                <a:miter lim="800000"/>
              </a:ln>
              <a:solidFill>
                <a:schemeClr val="bg1">
                  <a:lumMod val="95000"/>
                </a:schemeClr>
              </a:solidFill>
              <a:effectLst>
                <a:outerShdw blurRad="25500" dist="23000" dir="7020000" algn="tl">
                  <a:srgbClr val="000000">
                    <a:alpha val="50000"/>
                  </a:srgbClr>
                </a:outerShdw>
              </a:effectLst>
            </a:rPr>
            <a:t>Conceptual </a:t>
          </a:r>
          <a:endParaRPr lang="es-CO" b="1" cap="none" spc="0" dirty="0">
            <a:ln w="18000">
              <a:prstDash val="solid"/>
              <a:miter lim="800000"/>
            </a:ln>
            <a:solidFill>
              <a:schemeClr val="bg1">
                <a:lumMod val="95000"/>
              </a:schemeClr>
            </a:solidFill>
            <a:effectLst>
              <a:outerShdw blurRad="25500" dist="23000" dir="7020000" algn="tl">
                <a:srgbClr val="000000">
                  <a:alpha val="50000"/>
                </a:srgbClr>
              </a:outerShdw>
            </a:effectLst>
          </a:endParaRPr>
        </a:p>
      </dgm:t>
    </dgm:pt>
    <dgm:pt modelId="{5BCE5B61-F0F0-40FA-86F3-0B98F33645D1}" type="sibTrans" cxnId="{19D1944C-D894-4B27-B888-1F5EEFC857FC}">
      <dgm:prSet/>
      <dgm:spPr/>
      <dgm:t>
        <a:bodyPr/>
        <a:lstStyle/>
        <a:p>
          <a:endParaRPr lang="es-CO" b="1">
            <a:effectLst>
              <a:outerShdw blurRad="38100" dist="38100" dir="2700000" algn="tl">
                <a:srgbClr val="000000">
                  <a:alpha val="43137"/>
                </a:srgbClr>
              </a:outerShdw>
            </a:effectLst>
          </a:endParaRPr>
        </a:p>
      </dgm:t>
    </dgm:pt>
    <dgm:pt modelId="{C87A8515-1F9D-4A34-B6C1-FB4AE09B20F3}" type="parTrans" cxnId="{19D1944C-D894-4B27-B888-1F5EEFC857FC}">
      <dgm:prSet/>
      <dgm:spPr/>
      <dgm:t>
        <a:bodyPr/>
        <a:lstStyle/>
        <a:p>
          <a:endParaRPr lang="es-CO" b="1">
            <a:effectLst>
              <a:outerShdw blurRad="38100" dist="38100" dir="2700000" algn="tl">
                <a:srgbClr val="000000">
                  <a:alpha val="43137"/>
                </a:srgbClr>
              </a:outerShdw>
            </a:effectLst>
          </a:endParaRPr>
        </a:p>
      </dgm:t>
    </dgm:pt>
    <dgm:pt modelId="{8EAF558B-0A5B-43C6-A111-BDF1142C0CA4}" type="pres">
      <dgm:prSet presAssocID="{C5BBE361-F7DE-44AE-83D8-3096B2C47945}" presName="diagram" presStyleCnt="0">
        <dgm:presLayoutVars>
          <dgm:chPref val="1"/>
          <dgm:dir/>
          <dgm:animOne val="branch"/>
          <dgm:animLvl val="lvl"/>
          <dgm:resizeHandles/>
        </dgm:presLayoutVars>
      </dgm:prSet>
      <dgm:spPr/>
      <dgm:t>
        <a:bodyPr/>
        <a:lstStyle/>
        <a:p>
          <a:endParaRPr lang="es-CO"/>
        </a:p>
      </dgm:t>
    </dgm:pt>
    <dgm:pt modelId="{87F69836-90AE-4874-823D-753DD13C0CC5}" type="pres">
      <dgm:prSet presAssocID="{CBFC7C48-6C89-4BF9-8043-AB93427CE051}" presName="root" presStyleCnt="0"/>
      <dgm:spPr/>
      <dgm:t>
        <a:bodyPr/>
        <a:lstStyle/>
        <a:p>
          <a:endParaRPr lang="es-CO"/>
        </a:p>
      </dgm:t>
    </dgm:pt>
    <dgm:pt modelId="{1C7EEEDC-79C8-4835-AC93-8242DBC3FB9A}" type="pres">
      <dgm:prSet presAssocID="{CBFC7C48-6C89-4BF9-8043-AB93427CE051}" presName="rootComposite" presStyleCnt="0"/>
      <dgm:spPr/>
      <dgm:t>
        <a:bodyPr/>
        <a:lstStyle/>
        <a:p>
          <a:endParaRPr lang="es-CO"/>
        </a:p>
      </dgm:t>
    </dgm:pt>
    <dgm:pt modelId="{6B5CE59A-6718-440A-A776-35F10471F88B}" type="pres">
      <dgm:prSet presAssocID="{CBFC7C48-6C89-4BF9-8043-AB93427CE051}" presName="rootText" presStyleLbl="node1" presStyleIdx="0" presStyleCnt="1" custScaleX="444734" custLinFactNeighborX="687" custLinFactNeighborY="3746"/>
      <dgm:spPr/>
      <dgm:t>
        <a:bodyPr/>
        <a:lstStyle/>
        <a:p>
          <a:endParaRPr lang="es-CO"/>
        </a:p>
      </dgm:t>
    </dgm:pt>
    <dgm:pt modelId="{1CE0F11B-95D8-4D38-8232-44B67D7CD91A}" type="pres">
      <dgm:prSet presAssocID="{CBFC7C48-6C89-4BF9-8043-AB93427CE051}" presName="rootConnector" presStyleLbl="node1" presStyleIdx="0" presStyleCnt="1"/>
      <dgm:spPr/>
      <dgm:t>
        <a:bodyPr/>
        <a:lstStyle/>
        <a:p>
          <a:endParaRPr lang="es-CO"/>
        </a:p>
      </dgm:t>
    </dgm:pt>
    <dgm:pt modelId="{A5FFC0FE-038E-45D6-AA86-294072C05899}" type="pres">
      <dgm:prSet presAssocID="{CBFC7C48-6C89-4BF9-8043-AB93427CE051}" presName="childShape" presStyleCnt="0"/>
      <dgm:spPr/>
      <dgm:t>
        <a:bodyPr/>
        <a:lstStyle/>
        <a:p>
          <a:endParaRPr lang="es-CO"/>
        </a:p>
      </dgm:t>
    </dgm:pt>
    <dgm:pt modelId="{8390561B-F618-446B-8132-0327A5F2DC78}" type="pres">
      <dgm:prSet presAssocID="{635E71F9-F279-4564-810B-067210A45A31}" presName="Name13" presStyleLbl="parChTrans1D2" presStyleIdx="0" presStyleCnt="4"/>
      <dgm:spPr/>
      <dgm:t>
        <a:bodyPr/>
        <a:lstStyle/>
        <a:p>
          <a:endParaRPr lang="es-CO"/>
        </a:p>
      </dgm:t>
    </dgm:pt>
    <dgm:pt modelId="{B75DA249-F7A1-4475-88D2-95433F5DE7D3}" type="pres">
      <dgm:prSet presAssocID="{8543BF1A-2F3D-441F-B2F8-207E9775B634}" presName="childText" presStyleLbl="bgAcc1" presStyleIdx="0" presStyleCnt="4">
        <dgm:presLayoutVars>
          <dgm:bulletEnabled val="1"/>
        </dgm:presLayoutVars>
      </dgm:prSet>
      <dgm:spPr/>
      <dgm:t>
        <a:bodyPr/>
        <a:lstStyle/>
        <a:p>
          <a:endParaRPr lang="es-CO"/>
        </a:p>
      </dgm:t>
    </dgm:pt>
    <dgm:pt modelId="{CECEB165-F3C1-4ADD-8E40-529ADA4A9D2E}" type="pres">
      <dgm:prSet presAssocID="{9B1D81AA-6947-44D2-ACCE-D2ED9456E4A2}" presName="Name13" presStyleLbl="parChTrans1D2" presStyleIdx="1" presStyleCnt="4"/>
      <dgm:spPr/>
      <dgm:t>
        <a:bodyPr/>
        <a:lstStyle/>
        <a:p>
          <a:endParaRPr lang="es-CO"/>
        </a:p>
      </dgm:t>
    </dgm:pt>
    <dgm:pt modelId="{ABADF4E1-8DF6-494F-A6C5-B7BB6680F044}" type="pres">
      <dgm:prSet presAssocID="{8A590E2D-221B-4C68-95F0-AC7E5E40C9E2}" presName="childText" presStyleLbl="bgAcc1" presStyleIdx="1" presStyleCnt="4">
        <dgm:presLayoutVars>
          <dgm:bulletEnabled val="1"/>
        </dgm:presLayoutVars>
      </dgm:prSet>
      <dgm:spPr/>
      <dgm:t>
        <a:bodyPr/>
        <a:lstStyle/>
        <a:p>
          <a:endParaRPr lang="es-CO"/>
        </a:p>
      </dgm:t>
    </dgm:pt>
    <dgm:pt modelId="{879EBE4E-E2AA-4DA6-8506-A4BA6F17FDCF}" type="pres">
      <dgm:prSet presAssocID="{C87A8515-1F9D-4A34-B6C1-FB4AE09B20F3}" presName="Name13" presStyleLbl="parChTrans1D2" presStyleIdx="2" presStyleCnt="4"/>
      <dgm:spPr/>
      <dgm:t>
        <a:bodyPr/>
        <a:lstStyle/>
        <a:p>
          <a:endParaRPr lang="es-CO"/>
        </a:p>
      </dgm:t>
    </dgm:pt>
    <dgm:pt modelId="{B3A415EE-5150-4299-BAFC-FF8F0D650B49}" type="pres">
      <dgm:prSet presAssocID="{A0141D18-F915-41AF-9EBD-7A0369F5F9BB}" presName="childText" presStyleLbl="bgAcc1" presStyleIdx="2" presStyleCnt="4">
        <dgm:presLayoutVars>
          <dgm:bulletEnabled val="1"/>
        </dgm:presLayoutVars>
      </dgm:prSet>
      <dgm:spPr/>
      <dgm:t>
        <a:bodyPr/>
        <a:lstStyle/>
        <a:p>
          <a:endParaRPr lang="es-CO"/>
        </a:p>
      </dgm:t>
    </dgm:pt>
    <dgm:pt modelId="{0E86FE3F-8A03-4F4E-9C30-E62532FE63B2}" type="pres">
      <dgm:prSet presAssocID="{8FB9B8E5-3F0E-4ACE-B622-E62678CAD3F9}" presName="Name13" presStyleLbl="parChTrans1D2" presStyleIdx="3" presStyleCnt="4"/>
      <dgm:spPr/>
      <dgm:t>
        <a:bodyPr/>
        <a:lstStyle/>
        <a:p>
          <a:endParaRPr lang="es-CO"/>
        </a:p>
      </dgm:t>
    </dgm:pt>
    <dgm:pt modelId="{405C6AE4-4D6E-4813-86F0-4E71DF9F3185}" type="pres">
      <dgm:prSet presAssocID="{A0267784-155B-4390-9407-C10098A094E5}" presName="childText" presStyleLbl="bgAcc1" presStyleIdx="3" presStyleCnt="4" custLinFactNeighborX="2485" custLinFactNeighborY="-31">
        <dgm:presLayoutVars>
          <dgm:bulletEnabled val="1"/>
        </dgm:presLayoutVars>
      </dgm:prSet>
      <dgm:spPr/>
      <dgm:t>
        <a:bodyPr/>
        <a:lstStyle/>
        <a:p>
          <a:endParaRPr lang="es-CO"/>
        </a:p>
      </dgm:t>
    </dgm:pt>
  </dgm:ptLst>
  <dgm:cxnLst>
    <dgm:cxn modelId="{0F2A7336-5159-4BFD-A7DE-BFBBA852D204}" srcId="{CBFC7C48-6C89-4BF9-8043-AB93427CE051}" destId="{8543BF1A-2F3D-441F-B2F8-207E9775B634}" srcOrd="0" destOrd="0" parTransId="{635E71F9-F279-4564-810B-067210A45A31}" sibTransId="{008D9AF9-B571-41B3-B11D-AD3458975199}"/>
    <dgm:cxn modelId="{A2D29922-E930-40C6-9349-3E79C2648E64}" type="presOf" srcId="{CBFC7C48-6C89-4BF9-8043-AB93427CE051}" destId="{1CE0F11B-95D8-4D38-8232-44B67D7CD91A}" srcOrd="1" destOrd="0" presId="urn:microsoft.com/office/officeart/2005/8/layout/hierarchy3"/>
    <dgm:cxn modelId="{B53ED6DA-C9E8-4DBF-855A-D38FD0173001}" type="presOf" srcId="{635E71F9-F279-4564-810B-067210A45A31}" destId="{8390561B-F618-446B-8132-0327A5F2DC78}" srcOrd="0" destOrd="0" presId="urn:microsoft.com/office/officeart/2005/8/layout/hierarchy3"/>
    <dgm:cxn modelId="{B210F103-2DB7-4715-AE16-CA78343187B8}" type="presOf" srcId="{A0141D18-F915-41AF-9EBD-7A0369F5F9BB}" destId="{B3A415EE-5150-4299-BAFC-FF8F0D650B49}" srcOrd="0" destOrd="0" presId="urn:microsoft.com/office/officeart/2005/8/layout/hierarchy3"/>
    <dgm:cxn modelId="{4EF9D872-C177-4BBA-9597-6570ACC69A7A}" type="presOf" srcId="{CBFC7C48-6C89-4BF9-8043-AB93427CE051}" destId="{6B5CE59A-6718-440A-A776-35F10471F88B}" srcOrd="0" destOrd="0" presId="urn:microsoft.com/office/officeart/2005/8/layout/hierarchy3"/>
    <dgm:cxn modelId="{78CD6B6B-7EBD-4075-94D0-1C6FC2FEE9A8}" type="presOf" srcId="{C5BBE361-F7DE-44AE-83D8-3096B2C47945}" destId="{8EAF558B-0A5B-43C6-A111-BDF1142C0CA4}" srcOrd="0" destOrd="0" presId="urn:microsoft.com/office/officeart/2005/8/layout/hierarchy3"/>
    <dgm:cxn modelId="{9C3D1BA6-06B8-43DA-AB07-C3EBBB70FC92}" type="presOf" srcId="{8543BF1A-2F3D-441F-B2F8-207E9775B634}" destId="{B75DA249-F7A1-4475-88D2-95433F5DE7D3}" srcOrd="0" destOrd="0" presId="urn:microsoft.com/office/officeart/2005/8/layout/hierarchy3"/>
    <dgm:cxn modelId="{3422BD9F-E9F5-4E50-8A9C-E969B2A35B5C}" type="presOf" srcId="{8A590E2D-221B-4C68-95F0-AC7E5E40C9E2}" destId="{ABADF4E1-8DF6-494F-A6C5-B7BB6680F044}" srcOrd="0" destOrd="0" presId="urn:microsoft.com/office/officeart/2005/8/layout/hierarchy3"/>
    <dgm:cxn modelId="{AE91902E-E04B-45DD-8336-53DC19D7D328}" type="presOf" srcId="{9B1D81AA-6947-44D2-ACCE-D2ED9456E4A2}" destId="{CECEB165-F3C1-4ADD-8E40-529ADA4A9D2E}" srcOrd="0" destOrd="0" presId="urn:microsoft.com/office/officeart/2005/8/layout/hierarchy3"/>
    <dgm:cxn modelId="{8FFC388D-B970-4EAA-8728-2CC6EBD92207}" srcId="{CBFC7C48-6C89-4BF9-8043-AB93427CE051}" destId="{8A590E2D-221B-4C68-95F0-AC7E5E40C9E2}" srcOrd="1" destOrd="0" parTransId="{9B1D81AA-6947-44D2-ACCE-D2ED9456E4A2}" sibTransId="{58B4DE0E-E340-4E71-9BBD-C7870C72BF7A}"/>
    <dgm:cxn modelId="{19D1944C-D894-4B27-B888-1F5EEFC857FC}" srcId="{CBFC7C48-6C89-4BF9-8043-AB93427CE051}" destId="{A0141D18-F915-41AF-9EBD-7A0369F5F9BB}" srcOrd="2" destOrd="0" parTransId="{C87A8515-1F9D-4A34-B6C1-FB4AE09B20F3}" sibTransId="{5BCE5B61-F0F0-40FA-86F3-0B98F33645D1}"/>
    <dgm:cxn modelId="{8DE614C0-AE29-4488-96B3-3619A59E875B}" srcId="{C5BBE361-F7DE-44AE-83D8-3096B2C47945}" destId="{CBFC7C48-6C89-4BF9-8043-AB93427CE051}" srcOrd="0" destOrd="0" parTransId="{60AED452-1A91-458F-9A43-D6AC72C6C569}" sibTransId="{1BC12294-728A-4AA2-B6D9-892B88A802C0}"/>
    <dgm:cxn modelId="{7F990D24-642C-4F37-859B-B9CA704F8462}" type="presOf" srcId="{8FB9B8E5-3F0E-4ACE-B622-E62678CAD3F9}" destId="{0E86FE3F-8A03-4F4E-9C30-E62532FE63B2}" srcOrd="0" destOrd="0" presId="urn:microsoft.com/office/officeart/2005/8/layout/hierarchy3"/>
    <dgm:cxn modelId="{C86672A6-D44B-4930-A0CF-3F7557CDB411}" srcId="{CBFC7C48-6C89-4BF9-8043-AB93427CE051}" destId="{A0267784-155B-4390-9407-C10098A094E5}" srcOrd="3" destOrd="0" parTransId="{8FB9B8E5-3F0E-4ACE-B622-E62678CAD3F9}" sibTransId="{8FABDD36-4F5D-4B98-8F8E-EB8A5E38367C}"/>
    <dgm:cxn modelId="{BE781BBD-937F-49EC-92BC-0628210BFF0A}" type="presOf" srcId="{C87A8515-1F9D-4A34-B6C1-FB4AE09B20F3}" destId="{879EBE4E-E2AA-4DA6-8506-A4BA6F17FDCF}" srcOrd="0" destOrd="0" presId="urn:microsoft.com/office/officeart/2005/8/layout/hierarchy3"/>
    <dgm:cxn modelId="{D6647F3C-6BCA-462D-B91D-9DC0DAA42D17}" type="presOf" srcId="{A0267784-155B-4390-9407-C10098A094E5}" destId="{405C6AE4-4D6E-4813-86F0-4E71DF9F3185}" srcOrd="0" destOrd="0" presId="urn:microsoft.com/office/officeart/2005/8/layout/hierarchy3"/>
    <dgm:cxn modelId="{CB35A73B-63F3-4AF6-A137-8FD1543DBC80}" type="presParOf" srcId="{8EAF558B-0A5B-43C6-A111-BDF1142C0CA4}" destId="{87F69836-90AE-4874-823D-753DD13C0CC5}" srcOrd="0" destOrd="0" presId="urn:microsoft.com/office/officeart/2005/8/layout/hierarchy3"/>
    <dgm:cxn modelId="{A44D09BC-3B84-42FE-BED6-072555E396B9}" type="presParOf" srcId="{87F69836-90AE-4874-823D-753DD13C0CC5}" destId="{1C7EEEDC-79C8-4835-AC93-8242DBC3FB9A}" srcOrd="0" destOrd="0" presId="urn:microsoft.com/office/officeart/2005/8/layout/hierarchy3"/>
    <dgm:cxn modelId="{23579399-85D1-4844-AF38-FB801E2A6BBE}" type="presParOf" srcId="{1C7EEEDC-79C8-4835-AC93-8242DBC3FB9A}" destId="{6B5CE59A-6718-440A-A776-35F10471F88B}" srcOrd="0" destOrd="0" presId="urn:microsoft.com/office/officeart/2005/8/layout/hierarchy3"/>
    <dgm:cxn modelId="{E1794589-B19B-4207-9B19-C8C947D7E786}" type="presParOf" srcId="{1C7EEEDC-79C8-4835-AC93-8242DBC3FB9A}" destId="{1CE0F11B-95D8-4D38-8232-44B67D7CD91A}" srcOrd="1" destOrd="0" presId="urn:microsoft.com/office/officeart/2005/8/layout/hierarchy3"/>
    <dgm:cxn modelId="{CD789B50-7009-447F-8472-43607CD03B82}" type="presParOf" srcId="{87F69836-90AE-4874-823D-753DD13C0CC5}" destId="{A5FFC0FE-038E-45D6-AA86-294072C05899}" srcOrd="1" destOrd="0" presId="urn:microsoft.com/office/officeart/2005/8/layout/hierarchy3"/>
    <dgm:cxn modelId="{377B8A78-3817-4B5F-A383-BB7ADAB48415}" type="presParOf" srcId="{A5FFC0FE-038E-45D6-AA86-294072C05899}" destId="{8390561B-F618-446B-8132-0327A5F2DC78}" srcOrd="0" destOrd="0" presId="urn:microsoft.com/office/officeart/2005/8/layout/hierarchy3"/>
    <dgm:cxn modelId="{7C459A3A-A1F1-4B24-AC5C-6310BE7A0566}" type="presParOf" srcId="{A5FFC0FE-038E-45D6-AA86-294072C05899}" destId="{B75DA249-F7A1-4475-88D2-95433F5DE7D3}" srcOrd="1" destOrd="0" presId="urn:microsoft.com/office/officeart/2005/8/layout/hierarchy3"/>
    <dgm:cxn modelId="{9CC78057-D06A-42C0-8398-5EC24BBDA77D}" type="presParOf" srcId="{A5FFC0FE-038E-45D6-AA86-294072C05899}" destId="{CECEB165-F3C1-4ADD-8E40-529ADA4A9D2E}" srcOrd="2" destOrd="0" presId="urn:microsoft.com/office/officeart/2005/8/layout/hierarchy3"/>
    <dgm:cxn modelId="{69FB73E0-F40E-45C6-8256-916D96BCCC56}" type="presParOf" srcId="{A5FFC0FE-038E-45D6-AA86-294072C05899}" destId="{ABADF4E1-8DF6-494F-A6C5-B7BB6680F044}" srcOrd="3" destOrd="0" presId="urn:microsoft.com/office/officeart/2005/8/layout/hierarchy3"/>
    <dgm:cxn modelId="{22EFE7C8-9FEF-49A4-AC4C-DCD14CAE8511}" type="presParOf" srcId="{A5FFC0FE-038E-45D6-AA86-294072C05899}" destId="{879EBE4E-E2AA-4DA6-8506-A4BA6F17FDCF}" srcOrd="4" destOrd="0" presId="urn:microsoft.com/office/officeart/2005/8/layout/hierarchy3"/>
    <dgm:cxn modelId="{9E27EFD5-B9DA-4404-8842-A39B8C1F7058}" type="presParOf" srcId="{A5FFC0FE-038E-45D6-AA86-294072C05899}" destId="{B3A415EE-5150-4299-BAFC-FF8F0D650B49}" srcOrd="5" destOrd="0" presId="urn:microsoft.com/office/officeart/2005/8/layout/hierarchy3"/>
    <dgm:cxn modelId="{CAD4D388-D411-4D7D-98AD-DCCBE02E4295}" type="presParOf" srcId="{A5FFC0FE-038E-45D6-AA86-294072C05899}" destId="{0E86FE3F-8A03-4F4E-9C30-E62532FE63B2}" srcOrd="6" destOrd="0" presId="urn:microsoft.com/office/officeart/2005/8/layout/hierarchy3"/>
    <dgm:cxn modelId="{52074B12-FA87-407A-88D6-310F5D8B2D6A}" type="presParOf" srcId="{A5FFC0FE-038E-45D6-AA86-294072C05899}" destId="{405C6AE4-4D6E-4813-86F0-4E71DF9F3185}" srcOrd="7" destOrd="0" presId="urn:microsoft.com/office/officeart/2005/8/layout/hierarchy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563DD3-D0DB-4269-80FF-00B5A758E411}" type="doc">
      <dgm:prSet loTypeId="urn:microsoft.com/office/officeart/2005/8/layout/hList6" loCatId="list" qsTypeId="urn:microsoft.com/office/officeart/2005/8/quickstyle/simple3" qsCatId="simple" csTypeId="urn:microsoft.com/office/officeart/2005/8/colors/accent2_5" csCatId="accent2" phldr="1"/>
      <dgm:spPr/>
      <dgm:t>
        <a:bodyPr/>
        <a:lstStyle/>
        <a:p>
          <a:endParaRPr lang="es-CO"/>
        </a:p>
      </dgm:t>
    </dgm:pt>
    <dgm:pt modelId="{EAFDA6C5-CD90-4569-8162-640082C6BD97}">
      <dgm:prSet phldrT="[Texto]" custT="1"/>
      <dgm:spPr/>
      <dgm:t>
        <a:bodyPr/>
        <a:lstStyle/>
        <a:p>
          <a:r>
            <a:rPr lang="es-CO" sz="1600" b="1" dirty="0" smtClean="0">
              <a:effectLst>
                <a:outerShdw blurRad="38100" dist="38100" dir="2700000" algn="tl">
                  <a:srgbClr val="000000">
                    <a:alpha val="43137"/>
                  </a:srgbClr>
                </a:outerShdw>
              </a:effectLst>
            </a:rPr>
            <a:t>TIPO DE ESTUDIO</a:t>
          </a:r>
          <a:endParaRPr lang="es-CO" sz="1600" b="1" dirty="0">
            <a:effectLst>
              <a:outerShdw blurRad="38100" dist="38100" dir="2700000" algn="tl">
                <a:srgbClr val="000000">
                  <a:alpha val="43137"/>
                </a:srgbClr>
              </a:outerShdw>
            </a:effectLst>
          </a:endParaRPr>
        </a:p>
      </dgm:t>
    </dgm:pt>
    <dgm:pt modelId="{104028AE-A3DC-460C-BC34-EDC2B3568768}" type="parTrans" cxnId="{784A7314-3A69-433F-8066-EA85463E8701}">
      <dgm:prSet/>
      <dgm:spPr/>
      <dgm:t>
        <a:bodyPr/>
        <a:lstStyle/>
        <a:p>
          <a:endParaRPr lang="es-CO"/>
        </a:p>
      </dgm:t>
    </dgm:pt>
    <dgm:pt modelId="{45567885-B0C2-4E28-9599-C40E2E6E431B}" type="sibTrans" cxnId="{784A7314-3A69-433F-8066-EA85463E8701}">
      <dgm:prSet/>
      <dgm:spPr/>
      <dgm:t>
        <a:bodyPr/>
        <a:lstStyle/>
        <a:p>
          <a:endParaRPr lang="es-CO"/>
        </a:p>
      </dgm:t>
    </dgm:pt>
    <dgm:pt modelId="{CF822EBF-78BC-4780-98C6-33F10E70E47E}">
      <dgm:prSet phldrT="[Texto]" custT="1"/>
      <dgm:spPr/>
      <dgm:t>
        <a:bodyPr/>
        <a:lstStyle/>
        <a:p>
          <a:r>
            <a:rPr lang="es-CO" sz="1600" dirty="0" smtClean="0">
              <a:effectLst>
                <a:outerShdw blurRad="38100" dist="38100" dir="2700000" algn="tl">
                  <a:srgbClr val="000000">
                    <a:alpha val="43137"/>
                  </a:srgbClr>
                </a:outerShdw>
              </a:effectLst>
            </a:rPr>
            <a:t>Investigación Acción Participativa (IAP)</a:t>
          </a:r>
          <a:endParaRPr lang="es-CO" sz="1600" dirty="0">
            <a:effectLst>
              <a:outerShdw blurRad="38100" dist="38100" dir="2700000" algn="tl">
                <a:srgbClr val="000000">
                  <a:alpha val="43137"/>
                </a:srgbClr>
              </a:outerShdw>
            </a:effectLst>
          </a:endParaRPr>
        </a:p>
      </dgm:t>
    </dgm:pt>
    <dgm:pt modelId="{BB9538F0-933F-44BE-960D-EB3F8A3493EF}" type="parTrans" cxnId="{B82DB1C2-C1F1-4343-9893-AB2F956816F3}">
      <dgm:prSet/>
      <dgm:spPr/>
      <dgm:t>
        <a:bodyPr/>
        <a:lstStyle/>
        <a:p>
          <a:endParaRPr lang="es-CO"/>
        </a:p>
      </dgm:t>
    </dgm:pt>
    <dgm:pt modelId="{854EF589-A488-4987-A8E8-EFAF6C05264E}" type="sibTrans" cxnId="{B82DB1C2-C1F1-4343-9893-AB2F956816F3}">
      <dgm:prSet/>
      <dgm:spPr/>
      <dgm:t>
        <a:bodyPr/>
        <a:lstStyle/>
        <a:p>
          <a:endParaRPr lang="es-CO"/>
        </a:p>
      </dgm:t>
    </dgm:pt>
    <dgm:pt modelId="{D748C844-4AA3-4756-B1F6-98CEF49770F0}">
      <dgm:prSet phldrT="[Texto]"/>
      <dgm:spPr/>
      <dgm:t>
        <a:bodyPr/>
        <a:lstStyle/>
        <a:p>
          <a:r>
            <a:rPr lang="es-CO" sz="1600" b="1" dirty="0" smtClean="0"/>
            <a:t>TEMAS ABORDADOS</a:t>
          </a:r>
          <a:endParaRPr lang="es-CO" sz="1600" b="1" dirty="0"/>
        </a:p>
      </dgm:t>
    </dgm:pt>
    <dgm:pt modelId="{EF47432C-2787-40E4-AF13-C32DCE745D8E}" type="parTrans" cxnId="{9B9A385A-7E76-4A5E-AD6D-C9B9EA15D89D}">
      <dgm:prSet/>
      <dgm:spPr/>
      <dgm:t>
        <a:bodyPr/>
        <a:lstStyle/>
        <a:p>
          <a:endParaRPr lang="es-CO"/>
        </a:p>
      </dgm:t>
    </dgm:pt>
    <dgm:pt modelId="{137FF721-3596-46CD-BEBA-A984B4C8836F}" type="sibTrans" cxnId="{9B9A385A-7E76-4A5E-AD6D-C9B9EA15D89D}">
      <dgm:prSet/>
      <dgm:spPr/>
      <dgm:t>
        <a:bodyPr/>
        <a:lstStyle/>
        <a:p>
          <a:endParaRPr lang="es-CO"/>
        </a:p>
      </dgm:t>
    </dgm:pt>
    <dgm:pt modelId="{A80F78F6-E56E-4223-A2E7-2D381747AFE4}">
      <dgm:prSet phldrT="[Texto]" custT="1"/>
      <dgm:spPr/>
      <dgm:t>
        <a:bodyPr/>
        <a:lstStyle/>
        <a:p>
          <a:r>
            <a:rPr lang="es-CO" sz="1400" b="1" dirty="0" smtClean="0">
              <a:effectLst>
                <a:outerShdw blurRad="38100" dist="38100" dir="2700000" algn="tl">
                  <a:srgbClr val="000000">
                    <a:alpha val="43137"/>
                  </a:srgbClr>
                </a:outerShdw>
              </a:effectLst>
            </a:rPr>
            <a:t>Implementar la recreación para una mejor utilización del tiempo libre.</a:t>
          </a:r>
          <a:endParaRPr lang="es-CO" sz="1400" dirty="0"/>
        </a:p>
      </dgm:t>
    </dgm:pt>
    <dgm:pt modelId="{79F1651F-22C4-445F-A0C4-F4976C4D163C}" type="parTrans" cxnId="{71B8791C-22A4-4DBB-B5C9-D25340AE7DB8}">
      <dgm:prSet/>
      <dgm:spPr/>
      <dgm:t>
        <a:bodyPr/>
        <a:lstStyle/>
        <a:p>
          <a:endParaRPr lang="es-CO"/>
        </a:p>
      </dgm:t>
    </dgm:pt>
    <dgm:pt modelId="{5C2F9B64-E4A2-4F00-BC8C-6540ADE90B9B}" type="sibTrans" cxnId="{71B8791C-22A4-4DBB-B5C9-D25340AE7DB8}">
      <dgm:prSet/>
      <dgm:spPr/>
      <dgm:t>
        <a:bodyPr/>
        <a:lstStyle/>
        <a:p>
          <a:endParaRPr lang="es-CO"/>
        </a:p>
      </dgm:t>
    </dgm:pt>
    <dgm:pt modelId="{0C3B809C-225C-4EA3-BBB1-ECF75C2DC807}">
      <dgm:prSet phldrT="[Texto]"/>
      <dgm:spPr/>
      <dgm:t>
        <a:bodyPr/>
        <a:lstStyle/>
        <a:p>
          <a:r>
            <a:rPr lang="es-ES" b="1" dirty="0" smtClean="0"/>
            <a:t>DISEÑO METODOLÓGICO</a:t>
          </a:r>
          <a:endParaRPr lang="es-CO" dirty="0" smtClean="0"/>
        </a:p>
        <a:p>
          <a:r>
            <a:rPr lang="es-ES" b="1" dirty="0" smtClean="0"/>
            <a:t>Técnicas recolección información</a:t>
          </a:r>
          <a:endParaRPr lang="es-CO" dirty="0"/>
        </a:p>
      </dgm:t>
    </dgm:pt>
    <dgm:pt modelId="{4784FEC0-72D4-4302-82B3-E37B04810818}" type="parTrans" cxnId="{E90AC7E8-9027-4578-9603-2AA522106319}">
      <dgm:prSet/>
      <dgm:spPr/>
      <dgm:t>
        <a:bodyPr/>
        <a:lstStyle/>
        <a:p>
          <a:endParaRPr lang="es-CO"/>
        </a:p>
      </dgm:t>
    </dgm:pt>
    <dgm:pt modelId="{3C8DA1AB-2726-46C6-B584-56476D52E668}" type="sibTrans" cxnId="{E90AC7E8-9027-4578-9603-2AA522106319}">
      <dgm:prSet/>
      <dgm:spPr/>
      <dgm:t>
        <a:bodyPr/>
        <a:lstStyle/>
        <a:p>
          <a:endParaRPr lang="es-CO"/>
        </a:p>
      </dgm:t>
    </dgm:pt>
    <dgm:pt modelId="{275018A0-E165-4628-82A6-FF69BA741D27}">
      <dgm:prSet phldrT="[Texto]"/>
      <dgm:spPr/>
      <dgm:t>
        <a:bodyPr/>
        <a:lstStyle/>
        <a:p>
          <a:r>
            <a:rPr lang="es-ES" b="1" dirty="0" smtClean="0"/>
            <a:t>Observación directa</a:t>
          </a:r>
          <a:endParaRPr lang="es-CO" dirty="0"/>
        </a:p>
      </dgm:t>
    </dgm:pt>
    <dgm:pt modelId="{B8D953B0-E9F7-43A8-AF1E-1A73CCD6EB90}" type="parTrans" cxnId="{A4979A02-2212-4961-AFD0-2D9B4B83F535}">
      <dgm:prSet/>
      <dgm:spPr/>
      <dgm:t>
        <a:bodyPr/>
        <a:lstStyle/>
        <a:p>
          <a:endParaRPr lang="es-CO"/>
        </a:p>
      </dgm:t>
    </dgm:pt>
    <dgm:pt modelId="{176F478D-70FA-4BB5-9B60-C19A24EE5175}" type="sibTrans" cxnId="{A4979A02-2212-4961-AFD0-2D9B4B83F535}">
      <dgm:prSet/>
      <dgm:spPr/>
      <dgm:t>
        <a:bodyPr/>
        <a:lstStyle/>
        <a:p>
          <a:endParaRPr lang="es-CO"/>
        </a:p>
      </dgm:t>
    </dgm:pt>
    <dgm:pt modelId="{45DF346E-B594-4DF6-A34E-4F7EA3340133}">
      <dgm:prSet phldrT="[Texto]" custT="1"/>
      <dgm:spPr/>
      <dgm:t>
        <a:bodyPr/>
        <a:lstStyle/>
        <a:p>
          <a:r>
            <a:rPr lang="es-CO" sz="1400" b="1" dirty="0" smtClean="0">
              <a:effectLst>
                <a:outerShdw blurRad="38100" dist="38100" dir="2700000" algn="tl">
                  <a:srgbClr val="000000">
                    <a:alpha val="43137"/>
                  </a:srgbClr>
                </a:outerShdw>
              </a:effectLst>
            </a:rPr>
            <a:t>Realización de actividades lúdicas y recreativas, para conocer el cambio favorable.</a:t>
          </a:r>
          <a:endParaRPr lang="es-CO" sz="1400" dirty="0"/>
        </a:p>
      </dgm:t>
    </dgm:pt>
    <dgm:pt modelId="{65A94DC8-E215-4BC2-8A13-EBB02F6447FE}" type="parTrans" cxnId="{440B360D-B98D-4455-9E85-AEBC5FAE537F}">
      <dgm:prSet/>
      <dgm:spPr/>
    </dgm:pt>
    <dgm:pt modelId="{290452B6-698C-43BF-98F6-952699ABC41D}" type="sibTrans" cxnId="{440B360D-B98D-4455-9E85-AEBC5FAE537F}">
      <dgm:prSet/>
      <dgm:spPr/>
    </dgm:pt>
    <dgm:pt modelId="{2C225B74-AB05-4328-9C17-A242E43B9D4B}">
      <dgm:prSet phldrT="[Texto]" custT="1"/>
      <dgm:spPr/>
      <dgm:t>
        <a:bodyPr/>
        <a:lstStyle/>
        <a:p>
          <a:r>
            <a:rPr lang="es-CO" sz="1400" b="1" dirty="0" smtClean="0">
              <a:effectLst>
                <a:outerShdw blurRad="38100" dist="38100" dir="2700000" algn="tl">
                  <a:srgbClr val="000000">
                    <a:alpha val="43137"/>
                  </a:srgbClr>
                </a:outerShdw>
              </a:effectLst>
            </a:rPr>
            <a:t>Juegos lúdico – recreativos para el fortalecimiento de la convivencia entre los niños y las niñas del Hogar Infantil Guadalajara.</a:t>
          </a:r>
          <a:endParaRPr lang="es-CO" sz="1400" dirty="0"/>
        </a:p>
      </dgm:t>
    </dgm:pt>
    <dgm:pt modelId="{7FE3F5B2-2A38-4A7B-95CE-EDC14E3C05B6}" type="parTrans" cxnId="{C46B2744-8CFA-4810-9DDE-DB49D8F66762}">
      <dgm:prSet/>
      <dgm:spPr/>
    </dgm:pt>
    <dgm:pt modelId="{3A027954-27A9-4E38-8E85-1D105F83F9B3}" type="sibTrans" cxnId="{C46B2744-8CFA-4810-9DDE-DB49D8F66762}">
      <dgm:prSet/>
      <dgm:spPr/>
    </dgm:pt>
    <dgm:pt modelId="{D6FAE088-CA54-4E31-8A8A-909C4B98879E}">
      <dgm:prSet/>
      <dgm:spPr/>
      <dgm:t>
        <a:bodyPr/>
        <a:lstStyle/>
        <a:p>
          <a:r>
            <a:rPr lang="es-ES" b="1" smtClean="0"/>
            <a:t>Diario de campo</a:t>
          </a:r>
          <a:endParaRPr lang="es-CO"/>
        </a:p>
      </dgm:t>
    </dgm:pt>
    <dgm:pt modelId="{479A66A8-FCC9-4F78-84FB-DE04BDB8A590}" type="parTrans" cxnId="{8A71840B-4721-4553-AE32-E13E1B1CC1EC}">
      <dgm:prSet/>
      <dgm:spPr/>
      <dgm:t>
        <a:bodyPr/>
        <a:lstStyle/>
        <a:p>
          <a:endParaRPr lang="es-CO"/>
        </a:p>
      </dgm:t>
    </dgm:pt>
    <dgm:pt modelId="{67B67622-8E4E-4699-BAE1-C4026C3D25C5}" type="sibTrans" cxnId="{8A71840B-4721-4553-AE32-E13E1B1CC1EC}">
      <dgm:prSet/>
      <dgm:spPr/>
      <dgm:t>
        <a:bodyPr/>
        <a:lstStyle/>
        <a:p>
          <a:endParaRPr lang="es-CO"/>
        </a:p>
      </dgm:t>
    </dgm:pt>
    <dgm:pt modelId="{1F239369-E646-4602-8388-9707FB9E2207}">
      <dgm:prSet/>
      <dgm:spPr/>
      <dgm:t>
        <a:bodyPr/>
        <a:lstStyle/>
        <a:p>
          <a:r>
            <a:rPr lang="es-ES" b="1" dirty="0" smtClean="0"/>
            <a:t>Material fotográfico</a:t>
          </a:r>
          <a:endParaRPr lang="es-CO" dirty="0"/>
        </a:p>
      </dgm:t>
    </dgm:pt>
    <dgm:pt modelId="{F0018545-C11C-4701-AC58-45E762C3A000}" type="parTrans" cxnId="{31AEEE75-85E3-41B5-93FA-E9F6CE9A28A8}">
      <dgm:prSet/>
      <dgm:spPr/>
      <dgm:t>
        <a:bodyPr/>
        <a:lstStyle/>
        <a:p>
          <a:endParaRPr lang="es-CO"/>
        </a:p>
      </dgm:t>
    </dgm:pt>
    <dgm:pt modelId="{6ED59F83-ABE7-4C54-85D4-FBA612EBF704}" type="sibTrans" cxnId="{31AEEE75-85E3-41B5-93FA-E9F6CE9A28A8}">
      <dgm:prSet/>
      <dgm:spPr/>
      <dgm:t>
        <a:bodyPr/>
        <a:lstStyle/>
        <a:p>
          <a:endParaRPr lang="es-CO"/>
        </a:p>
      </dgm:t>
    </dgm:pt>
    <dgm:pt modelId="{8D95580E-CABF-4718-90A8-CED1635E3874}" type="pres">
      <dgm:prSet presAssocID="{17563DD3-D0DB-4269-80FF-00B5A758E411}" presName="Name0" presStyleCnt="0">
        <dgm:presLayoutVars>
          <dgm:dir/>
          <dgm:resizeHandles val="exact"/>
        </dgm:presLayoutVars>
      </dgm:prSet>
      <dgm:spPr/>
      <dgm:t>
        <a:bodyPr/>
        <a:lstStyle/>
        <a:p>
          <a:endParaRPr lang="es-CO"/>
        </a:p>
      </dgm:t>
    </dgm:pt>
    <dgm:pt modelId="{C3E8F3E7-5037-4EB2-A7B2-4CCCA5F0856B}" type="pres">
      <dgm:prSet presAssocID="{EAFDA6C5-CD90-4569-8162-640082C6BD97}" presName="node" presStyleLbl="node1" presStyleIdx="0" presStyleCnt="3">
        <dgm:presLayoutVars>
          <dgm:bulletEnabled val="1"/>
        </dgm:presLayoutVars>
      </dgm:prSet>
      <dgm:spPr/>
      <dgm:t>
        <a:bodyPr/>
        <a:lstStyle/>
        <a:p>
          <a:endParaRPr lang="es-CO"/>
        </a:p>
      </dgm:t>
    </dgm:pt>
    <dgm:pt modelId="{FE5BBB42-6694-4670-A8E6-9E5402C75AD1}" type="pres">
      <dgm:prSet presAssocID="{45567885-B0C2-4E28-9599-C40E2E6E431B}" presName="sibTrans" presStyleCnt="0"/>
      <dgm:spPr/>
    </dgm:pt>
    <dgm:pt modelId="{EE9109F6-D279-47FD-B690-51E820064257}" type="pres">
      <dgm:prSet presAssocID="{D748C844-4AA3-4756-B1F6-98CEF49770F0}" presName="node" presStyleLbl="node1" presStyleIdx="1" presStyleCnt="3">
        <dgm:presLayoutVars>
          <dgm:bulletEnabled val="1"/>
        </dgm:presLayoutVars>
      </dgm:prSet>
      <dgm:spPr/>
      <dgm:t>
        <a:bodyPr/>
        <a:lstStyle/>
        <a:p>
          <a:endParaRPr lang="es-CO"/>
        </a:p>
      </dgm:t>
    </dgm:pt>
    <dgm:pt modelId="{32D23D95-A3DF-464E-88BB-1032B4E45D0D}" type="pres">
      <dgm:prSet presAssocID="{137FF721-3596-46CD-BEBA-A984B4C8836F}" presName="sibTrans" presStyleCnt="0"/>
      <dgm:spPr/>
    </dgm:pt>
    <dgm:pt modelId="{B5918194-A9D7-447A-B774-FF56696670FD}" type="pres">
      <dgm:prSet presAssocID="{0C3B809C-225C-4EA3-BBB1-ECF75C2DC807}" presName="node" presStyleLbl="node1" presStyleIdx="2" presStyleCnt="3">
        <dgm:presLayoutVars>
          <dgm:bulletEnabled val="1"/>
        </dgm:presLayoutVars>
      </dgm:prSet>
      <dgm:spPr/>
      <dgm:t>
        <a:bodyPr/>
        <a:lstStyle/>
        <a:p>
          <a:endParaRPr lang="es-CO"/>
        </a:p>
      </dgm:t>
    </dgm:pt>
  </dgm:ptLst>
  <dgm:cxnLst>
    <dgm:cxn modelId="{B985FBCC-BF53-414B-AF08-9D760B00B9A0}" type="presOf" srcId="{D748C844-4AA3-4756-B1F6-98CEF49770F0}" destId="{EE9109F6-D279-47FD-B690-51E820064257}" srcOrd="0" destOrd="0" presId="urn:microsoft.com/office/officeart/2005/8/layout/hList6"/>
    <dgm:cxn modelId="{3F5AA90A-ED6E-459F-88E6-EB023013AA5E}" type="presOf" srcId="{A80F78F6-E56E-4223-A2E7-2D381747AFE4}" destId="{EE9109F6-D279-47FD-B690-51E820064257}" srcOrd="0" destOrd="1" presId="urn:microsoft.com/office/officeart/2005/8/layout/hList6"/>
    <dgm:cxn modelId="{71B8791C-22A4-4DBB-B5C9-D25340AE7DB8}" srcId="{D748C844-4AA3-4756-B1F6-98CEF49770F0}" destId="{A80F78F6-E56E-4223-A2E7-2D381747AFE4}" srcOrd="0" destOrd="0" parTransId="{79F1651F-22C4-445F-A0C4-F4976C4D163C}" sibTransId="{5C2F9B64-E4A2-4F00-BC8C-6540ADE90B9B}"/>
    <dgm:cxn modelId="{4242570D-4307-49CB-899C-0BBC4F9A66F1}" type="presOf" srcId="{2C225B74-AB05-4328-9C17-A242E43B9D4B}" destId="{EE9109F6-D279-47FD-B690-51E820064257}" srcOrd="0" destOrd="3" presId="urn:microsoft.com/office/officeart/2005/8/layout/hList6"/>
    <dgm:cxn modelId="{FF9EF084-BAEA-46A6-BD23-9ECDDE6252B2}" type="presOf" srcId="{45DF346E-B594-4DF6-A34E-4F7EA3340133}" destId="{EE9109F6-D279-47FD-B690-51E820064257}" srcOrd="0" destOrd="2" presId="urn:microsoft.com/office/officeart/2005/8/layout/hList6"/>
    <dgm:cxn modelId="{440B360D-B98D-4455-9E85-AEBC5FAE537F}" srcId="{D748C844-4AA3-4756-B1F6-98CEF49770F0}" destId="{45DF346E-B594-4DF6-A34E-4F7EA3340133}" srcOrd="1" destOrd="0" parTransId="{65A94DC8-E215-4BC2-8A13-EBB02F6447FE}" sibTransId="{290452B6-698C-43BF-98F6-952699ABC41D}"/>
    <dgm:cxn modelId="{693D318E-A523-4675-B650-C719CD9FEC86}" type="presOf" srcId="{1F239369-E646-4602-8388-9707FB9E2207}" destId="{B5918194-A9D7-447A-B774-FF56696670FD}" srcOrd="0" destOrd="3" presId="urn:microsoft.com/office/officeart/2005/8/layout/hList6"/>
    <dgm:cxn modelId="{B82DB1C2-C1F1-4343-9893-AB2F956816F3}" srcId="{EAFDA6C5-CD90-4569-8162-640082C6BD97}" destId="{CF822EBF-78BC-4780-98C6-33F10E70E47E}" srcOrd="0" destOrd="0" parTransId="{BB9538F0-933F-44BE-960D-EB3F8A3493EF}" sibTransId="{854EF589-A488-4987-A8E8-EFAF6C05264E}"/>
    <dgm:cxn modelId="{C46B2744-8CFA-4810-9DDE-DB49D8F66762}" srcId="{D748C844-4AA3-4756-B1F6-98CEF49770F0}" destId="{2C225B74-AB05-4328-9C17-A242E43B9D4B}" srcOrd="2" destOrd="0" parTransId="{7FE3F5B2-2A38-4A7B-95CE-EDC14E3C05B6}" sibTransId="{3A027954-27A9-4E38-8E85-1D105F83F9B3}"/>
    <dgm:cxn modelId="{86334C2B-AC39-48D1-A916-73D4AC80BD70}" type="presOf" srcId="{275018A0-E165-4628-82A6-FF69BA741D27}" destId="{B5918194-A9D7-447A-B774-FF56696670FD}" srcOrd="0" destOrd="1" presId="urn:microsoft.com/office/officeart/2005/8/layout/hList6"/>
    <dgm:cxn modelId="{A4979A02-2212-4961-AFD0-2D9B4B83F535}" srcId="{0C3B809C-225C-4EA3-BBB1-ECF75C2DC807}" destId="{275018A0-E165-4628-82A6-FF69BA741D27}" srcOrd="0" destOrd="0" parTransId="{B8D953B0-E9F7-43A8-AF1E-1A73CCD6EB90}" sibTransId="{176F478D-70FA-4BB5-9B60-C19A24EE5175}"/>
    <dgm:cxn modelId="{AB53844A-65CE-4F85-BF04-8EE8AE08EA1E}" type="presOf" srcId="{CF822EBF-78BC-4780-98C6-33F10E70E47E}" destId="{C3E8F3E7-5037-4EB2-A7B2-4CCCA5F0856B}" srcOrd="0" destOrd="1" presId="urn:microsoft.com/office/officeart/2005/8/layout/hList6"/>
    <dgm:cxn modelId="{45555A4C-7925-4B02-8911-EAA6231C8C82}" type="presOf" srcId="{EAFDA6C5-CD90-4569-8162-640082C6BD97}" destId="{C3E8F3E7-5037-4EB2-A7B2-4CCCA5F0856B}" srcOrd="0" destOrd="0" presId="urn:microsoft.com/office/officeart/2005/8/layout/hList6"/>
    <dgm:cxn modelId="{784A7314-3A69-433F-8066-EA85463E8701}" srcId="{17563DD3-D0DB-4269-80FF-00B5A758E411}" destId="{EAFDA6C5-CD90-4569-8162-640082C6BD97}" srcOrd="0" destOrd="0" parTransId="{104028AE-A3DC-460C-BC34-EDC2B3568768}" sibTransId="{45567885-B0C2-4E28-9599-C40E2E6E431B}"/>
    <dgm:cxn modelId="{E90AC7E8-9027-4578-9603-2AA522106319}" srcId="{17563DD3-D0DB-4269-80FF-00B5A758E411}" destId="{0C3B809C-225C-4EA3-BBB1-ECF75C2DC807}" srcOrd="2" destOrd="0" parTransId="{4784FEC0-72D4-4302-82B3-E37B04810818}" sibTransId="{3C8DA1AB-2726-46C6-B584-56476D52E668}"/>
    <dgm:cxn modelId="{31AEEE75-85E3-41B5-93FA-E9F6CE9A28A8}" srcId="{0C3B809C-225C-4EA3-BBB1-ECF75C2DC807}" destId="{1F239369-E646-4602-8388-9707FB9E2207}" srcOrd="2" destOrd="0" parTransId="{F0018545-C11C-4701-AC58-45E762C3A000}" sibTransId="{6ED59F83-ABE7-4C54-85D4-FBA612EBF704}"/>
    <dgm:cxn modelId="{9D1A2EA0-549C-47A2-8F6B-5F4DCCE9ED38}" type="presOf" srcId="{0C3B809C-225C-4EA3-BBB1-ECF75C2DC807}" destId="{B5918194-A9D7-447A-B774-FF56696670FD}" srcOrd="0" destOrd="0" presId="urn:microsoft.com/office/officeart/2005/8/layout/hList6"/>
    <dgm:cxn modelId="{D1BC2E14-6409-4B96-8700-9CB10FBEB9B6}" type="presOf" srcId="{17563DD3-D0DB-4269-80FF-00B5A758E411}" destId="{8D95580E-CABF-4718-90A8-CED1635E3874}" srcOrd="0" destOrd="0" presId="urn:microsoft.com/office/officeart/2005/8/layout/hList6"/>
    <dgm:cxn modelId="{8A71840B-4721-4553-AE32-E13E1B1CC1EC}" srcId="{0C3B809C-225C-4EA3-BBB1-ECF75C2DC807}" destId="{D6FAE088-CA54-4E31-8A8A-909C4B98879E}" srcOrd="1" destOrd="0" parTransId="{479A66A8-FCC9-4F78-84FB-DE04BDB8A590}" sibTransId="{67B67622-8E4E-4699-BAE1-C4026C3D25C5}"/>
    <dgm:cxn modelId="{9B9A385A-7E76-4A5E-AD6D-C9B9EA15D89D}" srcId="{17563DD3-D0DB-4269-80FF-00B5A758E411}" destId="{D748C844-4AA3-4756-B1F6-98CEF49770F0}" srcOrd="1" destOrd="0" parTransId="{EF47432C-2787-40E4-AF13-C32DCE745D8E}" sibTransId="{137FF721-3596-46CD-BEBA-A984B4C8836F}"/>
    <dgm:cxn modelId="{4F2B33D9-059E-45AF-8A9E-99ABD03C9CB6}" type="presOf" srcId="{D6FAE088-CA54-4E31-8A8A-909C4B98879E}" destId="{B5918194-A9D7-447A-B774-FF56696670FD}" srcOrd="0" destOrd="2" presId="urn:microsoft.com/office/officeart/2005/8/layout/hList6"/>
    <dgm:cxn modelId="{F018A6AE-1F2D-4A07-BBCB-5F22556FD298}" type="presParOf" srcId="{8D95580E-CABF-4718-90A8-CED1635E3874}" destId="{C3E8F3E7-5037-4EB2-A7B2-4CCCA5F0856B}" srcOrd="0" destOrd="0" presId="urn:microsoft.com/office/officeart/2005/8/layout/hList6"/>
    <dgm:cxn modelId="{CA6443F6-4CF1-4E9B-BCBC-B8E3D1244143}" type="presParOf" srcId="{8D95580E-CABF-4718-90A8-CED1635E3874}" destId="{FE5BBB42-6694-4670-A8E6-9E5402C75AD1}" srcOrd="1" destOrd="0" presId="urn:microsoft.com/office/officeart/2005/8/layout/hList6"/>
    <dgm:cxn modelId="{05A7E2A0-22CC-4632-992D-2B0402F361E3}" type="presParOf" srcId="{8D95580E-CABF-4718-90A8-CED1635E3874}" destId="{EE9109F6-D279-47FD-B690-51E820064257}" srcOrd="2" destOrd="0" presId="urn:microsoft.com/office/officeart/2005/8/layout/hList6"/>
    <dgm:cxn modelId="{B9DBA528-3480-4EAF-B349-63B367EDEC18}" type="presParOf" srcId="{8D95580E-CABF-4718-90A8-CED1635E3874}" destId="{32D23D95-A3DF-464E-88BB-1032B4E45D0D}" srcOrd="3" destOrd="0" presId="urn:microsoft.com/office/officeart/2005/8/layout/hList6"/>
    <dgm:cxn modelId="{DB828820-9897-4777-ADBA-C0F7DC1DE6DB}" type="presParOf" srcId="{8D95580E-CABF-4718-90A8-CED1635E3874}" destId="{B5918194-A9D7-447A-B774-FF56696670FD}" srcOrd="4"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5CE59A-6718-440A-A776-35F10471F88B}">
      <dsp:nvSpPr>
        <dsp:cNvPr id="0" name=""/>
        <dsp:cNvSpPr/>
      </dsp:nvSpPr>
      <dsp:spPr>
        <a:xfrm>
          <a:off x="7374" y="32211"/>
          <a:ext cx="6785041" cy="762820"/>
        </a:xfrm>
        <a:prstGeom prst="roundRect">
          <a:avLst>
            <a:gd name="adj" fmla="val 10000"/>
          </a:avLst>
        </a:prstGeom>
        <a:solidFill>
          <a:schemeClr val="lt1"/>
        </a:solidFill>
        <a:ln w="25400" cap="flat" cmpd="sng" algn="ctr">
          <a:solidFill>
            <a:schemeClr val="accent2"/>
          </a:solidFill>
          <a:prstDash val="solid"/>
        </a:ln>
        <a:effectLst/>
        <a:scene3d>
          <a:camera prst="orthographicFront">
            <a:rot lat="0" lon="0" rev="0"/>
          </a:camera>
          <a:lightRig rig="contrasting" dir="t">
            <a:rot lat="0" lon="0" rev="1200000"/>
          </a:lightRig>
        </a:scene3d>
        <a:sp3d/>
      </dsp:spPr>
      <dsp:style>
        <a:lnRef idx="2">
          <a:schemeClr val="accent2"/>
        </a:lnRef>
        <a:fillRef idx="1">
          <a:schemeClr val="lt1"/>
        </a:fillRef>
        <a:effectRef idx="0">
          <a:schemeClr val="accent2"/>
        </a:effectRef>
        <a:fontRef idx="minor">
          <a:schemeClr val="dk1"/>
        </a:fontRef>
      </dsp:style>
      <dsp:txBody>
        <a:bodyPr spcFirstLastPara="0" vert="horz" wrap="square" lIns="76200" tIns="50800" rIns="76200" bIns="50800" numCol="1" spcCol="1270" anchor="ctr" anchorCtr="0">
          <a:noAutofit/>
        </a:bodyPr>
        <a:lstStyle/>
        <a:p>
          <a:pPr lvl="0" algn="ctr" defTabSz="1778000">
            <a:lnSpc>
              <a:spcPct val="90000"/>
            </a:lnSpc>
            <a:spcBef>
              <a:spcPct val="0"/>
            </a:spcBef>
            <a:spcAft>
              <a:spcPct val="35000"/>
            </a:spcAft>
          </a:pPr>
          <a:r>
            <a:rPr lang="es-ES_tradnl" sz="4000" b="1" kern="1200" cap="none" spc="0" dirty="0" smtClean="0">
              <a:ln w="18000">
                <a:prstDash val="solid"/>
                <a:miter lim="800000"/>
              </a:ln>
              <a:solidFill>
                <a:srgbClr val="C00000"/>
              </a:solidFill>
              <a:effectLst>
                <a:outerShdw blurRad="25500" dist="23000" dir="7020000" algn="tl">
                  <a:srgbClr val="000000">
                    <a:alpha val="50000"/>
                  </a:srgbClr>
                </a:outerShdw>
              </a:effectLst>
              <a:latin typeface="Arial Black" pitchFamily="34" charset="0"/>
            </a:rPr>
            <a:t>MARCO REFERENCIAL</a:t>
          </a:r>
          <a:endParaRPr lang="es-CO" sz="4000" b="1" kern="1200" cap="none" spc="0" dirty="0">
            <a:ln w="18000">
              <a:prstDash val="solid"/>
              <a:miter lim="800000"/>
            </a:ln>
            <a:solidFill>
              <a:srgbClr val="C00000"/>
            </a:solidFill>
            <a:effectLst>
              <a:outerShdw blurRad="25500" dist="23000" dir="7020000" algn="tl">
                <a:srgbClr val="000000">
                  <a:alpha val="50000"/>
                </a:srgbClr>
              </a:outerShdw>
            </a:effectLst>
            <a:latin typeface="Arial Black" pitchFamily="34" charset="0"/>
          </a:endParaRPr>
        </a:p>
      </dsp:txBody>
      <dsp:txXfrm>
        <a:off x="29716" y="54553"/>
        <a:ext cx="6740357" cy="718136"/>
      </dsp:txXfrm>
    </dsp:sp>
    <dsp:sp modelId="{8390561B-F618-446B-8132-0327A5F2DC78}">
      <dsp:nvSpPr>
        <dsp:cNvPr id="0" name=""/>
        <dsp:cNvSpPr/>
      </dsp:nvSpPr>
      <dsp:spPr>
        <a:xfrm>
          <a:off x="685878" y="795031"/>
          <a:ext cx="674816" cy="543539"/>
        </a:xfrm>
        <a:custGeom>
          <a:avLst/>
          <a:gdLst/>
          <a:ahLst/>
          <a:cxnLst/>
          <a:rect l="0" t="0" r="0" b="0"/>
          <a:pathLst>
            <a:path>
              <a:moveTo>
                <a:pt x="0" y="0"/>
              </a:moveTo>
              <a:lnTo>
                <a:pt x="0" y="543539"/>
              </a:lnTo>
              <a:lnTo>
                <a:pt x="674816" y="543539"/>
              </a:lnTo>
            </a:path>
          </a:pathLst>
        </a:custGeom>
        <a:noFill/>
        <a:ln w="25400" cap="flat" cmpd="sng" algn="ctr">
          <a:solidFill>
            <a:schemeClr val="accent2">
              <a:tint val="99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75DA249-F7A1-4475-88D2-95433F5DE7D3}">
      <dsp:nvSpPr>
        <dsp:cNvPr id="0" name=""/>
        <dsp:cNvSpPr/>
      </dsp:nvSpPr>
      <dsp:spPr>
        <a:xfrm>
          <a:off x="1360695" y="957161"/>
          <a:ext cx="1220512" cy="762820"/>
        </a:xfrm>
        <a:prstGeom prst="roundRect">
          <a:avLst>
            <a:gd name="adj" fmla="val 10000"/>
          </a:avLst>
        </a:prstGeom>
        <a:solidFill>
          <a:schemeClr val="lt1"/>
        </a:solidFill>
        <a:ln w="25400" cap="flat" cmpd="sng" algn="ctr">
          <a:solidFill>
            <a:schemeClr val="accent2"/>
          </a:solidFill>
          <a:prstDash val="solid"/>
        </a:ln>
        <a:effectLst/>
        <a:scene3d>
          <a:camera prst="orthographicFront">
            <a:rot lat="0" lon="0" rev="0"/>
          </a:camera>
          <a:lightRig rig="contrasting" dir="t">
            <a:rot lat="0" lon="0" rev="1200000"/>
          </a:lightRig>
        </a:scene3d>
        <a:sp3d z="-300000"/>
      </dsp:spPr>
      <dsp:style>
        <a:lnRef idx="2">
          <a:schemeClr val="accent2"/>
        </a:lnRef>
        <a:fillRef idx="1">
          <a:schemeClr val="lt1"/>
        </a:fillRef>
        <a:effectRef idx="0">
          <a:schemeClr val="accent2"/>
        </a:effectRef>
        <a:fontRef idx="minor">
          <a:schemeClr val="dk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CO" sz="1800" b="1" kern="1200" cap="none" spc="0" dirty="0" smtClean="0">
              <a:ln w="18000">
                <a:prstDash val="solid"/>
                <a:miter lim="800000"/>
              </a:ln>
              <a:effectLst>
                <a:outerShdw blurRad="25500" dist="23000" dir="7020000" algn="tl">
                  <a:srgbClr val="000000">
                    <a:alpha val="50000"/>
                  </a:srgbClr>
                </a:outerShdw>
              </a:effectLst>
            </a:rPr>
            <a:t>Contextual </a:t>
          </a:r>
        </a:p>
      </dsp:txBody>
      <dsp:txXfrm>
        <a:off x="1383037" y="979503"/>
        <a:ext cx="1175828" cy="718136"/>
      </dsp:txXfrm>
    </dsp:sp>
    <dsp:sp modelId="{CECEB165-F3C1-4ADD-8E40-529ADA4A9D2E}">
      <dsp:nvSpPr>
        <dsp:cNvPr id="0" name=""/>
        <dsp:cNvSpPr/>
      </dsp:nvSpPr>
      <dsp:spPr>
        <a:xfrm>
          <a:off x="685878" y="795031"/>
          <a:ext cx="674816" cy="1497065"/>
        </a:xfrm>
        <a:custGeom>
          <a:avLst/>
          <a:gdLst/>
          <a:ahLst/>
          <a:cxnLst/>
          <a:rect l="0" t="0" r="0" b="0"/>
          <a:pathLst>
            <a:path>
              <a:moveTo>
                <a:pt x="0" y="0"/>
              </a:moveTo>
              <a:lnTo>
                <a:pt x="0" y="1497065"/>
              </a:lnTo>
              <a:lnTo>
                <a:pt x="674816" y="1497065"/>
              </a:lnTo>
            </a:path>
          </a:pathLst>
        </a:custGeom>
        <a:noFill/>
        <a:ln w="25400" cap="flat" cmpd="sng" algn="ctr">
          <a:solidFill>
            <a:schemeClr val="accent2">
              <a:tint val="99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ABADF4E1-8DF6-494F-A6C5-B7BB6680F044}">
      <dsp:nvSpPr>
        <dsp:cNvPr id="0" name=""/>
        <dsp:cNvSpPr/>
      </dsp:nvSpPr>
      <dsp:spPr>
        <a:xfrm>
          <a:off x="1360695" y="1910686"/>
          <a:ext cx="1220512" cy="762820"/>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CO" sz="1800" b="1" kern="1200" cap="none" spc="0" smtClean="0">
              <a:ln w="18000">
                <a:prstDash val="solid"/>
                <a:miter lim="800000"/>
              </a:ln>
              <a:effectLst>
                <a:outerShdw blurRad="25500" dist="23000" dir="7020000" algn="tl">
                  <a:srgbClr val="000000">
                    <a:alpha val="50000"/>
                  </a:srgbClr>
                </a:outerShdw>
              </a:effectLst>
            </a:rPr>
            <a:t>Teórico</a:t>
          </a:r>
          <a:endParaRPr lang="es-CO" sz="1800" b="1" kern="1200" cap="none" spc="0" dirty="0">
            <a:ln w="18000">
              <a:prstDash val="solid"/>
              <a:miter lim="800000"/>
            </a:ln>
            <a:effectLst>
              <a:outerShdw blurRad="25500" dist="23000" dir="7020000" algn="tl">
                <a:srgbClr val="000000">
                  <a:alpha val="50000"/>
                </a:srgbClr>
              </a:outerShdw>
            </a:effectLst>
          </a:endParaRPr>
        </a:p>
      </dsp:txBody>
      <dsp:txXfrm>
        <a:off x="1383037" y="1933028"/>
        <a:ext cx="1175828" cy="718136"/>
      </dsp:txXfrm>
    </dsp:sp>
    <dsp:sp modelId="{879EBE4E-E2AA-4DA6-8506-A4BA6F17FDCF}">
      <dsp:nvSpPr>
        <dsp:cNvPr id="0" name=""/>
        <dsp:cNvSpPr/>
      </dsp:nvSpPr>
      <dsp:spPr>
        <a:xfrm>
          <a:off x="685878" y="795031"/>
          <a:ext cx="674816" cy="2450590"/>
        </a:xfrm>
        <a:custGeom>
          <a:avLst/>
          <a:gdLst/>
          <a:ahLst/>
          <a:cxnLst/>
          <a:rect l="0" t="0" r="0" b="0"/>
          <a:pathLst>
            <a:path>
              <a:moveTo>
                <a:pt x="0" y="0"/>
              </a:moveTo>
              <a:lnTo>
                <a:pt x="0" y="2450590"/>
              </a:lnTo>
              <a:lnTo>
                <a:pt x="674816" y="2450590"/>
              </a:lnTo>
            </a:path>
          </a:pathLst>
        </a:custGeom>
        <a:noFill/>
        <a:ln w="25400" cap="flat" cmpd="sng" algn="ctr">
          <a:solidFill>
            <a:schemeClr val="accent2">
              <a:tint val="99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B3A415EE-5150-4299-BAFC-FF8F0D650B49}">
      <dsp:nvSpPr>
        <dsp:cNvPr id="0" name=""/>
        <dsp:cNvSpPr/>
      </dsp:nvSpPr>
      <dsp:spPr>
        <a:xfrm>
          <a:off x="1360695" y="2864212"/>
          <a:ext cx="1220512" cy="762820"/>
        </a:xfrm>
        <a:prstGeom prst="roundRect">
          <a:avLst>
            <a:gd name="adj" fmla="val 10000"/>
          </a:avLst>
        </a:prstGeom>
        <a:solidFill>
          <a:srgbClr val="BC4744">
            <a:alpha val="89804"/>
          </a:srgb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lang="es-CO" sz="1800" b="1" kern="1200" cap="none" spc="0" dirty="0" smtClean="0">
              <a:ln w="18000">
                <a:prstDash val="solid"/>
                <a:miter lim="800000"/>
              </a:ln>
              <a:solidFill>
                <a:schemeClr val="bg1">
                  <a:lumMod val="95000"/>
                </a:schemeClr>
              </a:solidFill>
              <a:effectLst>
                <a:outerShdw blurRad="25500" dist="23000" dir="7020000" algn="tl">
                  <a:srgbClr val="000000">
                    <a:alpha val="50000"/>
                  </a:srgbClr>
                </a:outerShdw>
              </a:effectLst>
            </a:rPr>
            <a:t>Conceptual </a:t>
          </a:r>
          <a:endParaRPr lang="es-CO" sz="1800" b="1" kern="1200" cap="none" spc="0" dirty="0">
            <a:ln w="18000">
              <a:prstDash val="solid"/>
              <a:miter lim="800000"/>
            </a:ln>
            <a:solidFill>
              <a:schemeClr val="bg1">
                <a:lumMod val="95000"/>
              </a:schemeClr>
            </a:solidFill>
            <a:effectLst>
              <a:outerShdw blurRad="25500" dist="23000" dir="7020000" algn="tl">
                <a:srgbClr val="000000">
                  <a:alpha val="50000"/>
                </a:srgbClr>
              </a:outerShdw>
            </a:effectLst>
          </a:endParaRPr>
        </a:p>
      </dsp:txBody>
      <dsp:txXfrm>
        <a:off x="1383037" y="2886554"/>
        <a:ext cx="1175828" cy="718136"/>
      </dsp:txXfrm>
    </dsp:sp>
    <dsp:sp modelId="{0E86FE3F-8A03-4F4E-9C30-E62532FE63B2}">
      <dsp:nvSpPr>
        <dsp:cNvPr id="0" name=""/>
        <dsp:cNvSpPr/>
      </dsp:nvSpPr>
      <dsp:spPr>
        <a:xfrm>
          <a:off x="685878" y="795031"/>
          <a:ext cx="705146" cy="3403878"/>
        </a:xfrm>
        <a:custGeom>
          <a:avLst/>
          <a:gdLst/>
          <a:ahLst/>
          <a:cxnLst/>
          <a:rect l="0" t="0" r="0" b="0"/>
          <a:pathLst>
            <a:path>
              <a:moveTo>
                <a:pt x="0" y="0"/>
              </a:moveTo>
              <a:lnTo>
                <a:pt x="0" y="3403878"/>
              </a:lnTo>
              <a:lnTo>
                <a:pt x="705146" y="3403878"/>
              </a:lnTo>
            </a:path>
          </a:pathLst>
        </a:custGeom>
        <a:noFill/>
        <a:ln w="25400" cap="flat" cmpd="sng" algn="ctr">
          <a:solidFill>
            <a:schemeClr val="accent2">
              <a:tint val="99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405C6AE4-4D6E-4813-86F0-4E71DF9F3185}">
      <dsp:nvSpPr>
        <dsp:cNvPr id="0" name=""/>
        <dsp:cNvSpPr/>
      </dsp:nvSpPr>
      <dsp:spPr>
        <a:xfrm>
          <a:off x="1391025" y="3817500"/>
          <a:ext cx="1220512" cy="762820"/>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endParaRPr lang="es-CO" sz="1800" b="1" kern="1200"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dsp:txBody>
      <dsp:txXfrm>
        <a:off x="1413367" y="3839842"/>
        <a:ext cx="1175828" cy="71813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E8F3E7-5037-4EB2-A7B2-4CCCA5F0856B}">
      <dsp:nvSpPr>
        <dsp:cNvPr id="0" name=""/>
        <dsp:cNvSpPr/>
      </dsp:nvSpPr>
      <dsp:spPr>
        <a:xfrm rot="16200000">
          <a:off x="-712422" y="713436"/>
          <a:ext cx="4064000" cy="2637126"/>
        </a:xfrm>
        <a:prstGeom prst="flowChartManualOperation">
          <a:avLst/>
        </a:prstGeom>
        <a:gradFill rotWithShape="0">
          <a:gsLst>
            <a:gs pos="0">
              <a:schemeClr val="accent2">
                <a:alpha val="90000"/>
                <a:hueOff val="0"/>
                <a:satOff val="0"/>
                <a:lumOff val="0"/>
                <a:alphaOff val="0"/>
                <a:tint val="50000"/>
                <a:satMod val="300000"/>
              </a:schemeClr>
            </a:gs>
            <a:gs pos="35000">
              <a:schemeClr val="accent2">
                <a:alpha val="90000"/>
                <a:hueOff val="0"/>
                <a:satOff val="0"/>
                <a:lumOff val="0"/>
                <a:alphaOff val="0"/>
                <a:tint val="37000"/>
                <a:satMod val="300000"/>
              </a:schemeClr>
            </a:gs>
            <a:gs pos="100000">
              <a:schemeClr val="accent2">
                <a:alpha val="9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1600" tIns="0" rIns="101600" bIns="0" numCol="1" spcCol="1270" anchor="t" anchorCtr="0">
          <a:noAutofit/>
        </a:bodyPr>
        <a:lstStyle/>
        <a:p>
          <a:pPr lvl="0" algn="l" defTabSz="711200">
            <a:lnSpc>
              <a:spcPct val="90000"/>
            </a:lnSpc>
            <a:spcBef>
              <a:spcPct val="0"/>
            </a:spcBef>
            <a:spcAft>
              <a:spcPct val="35000"/>
            </a:spcAft>
          </a:pPr>
          <a:r>
            <a:rPr lang="es-CO" sz="1600" b="1" kern="1200" dirty="0" smtClean="0">
              <a:effectLst>
                <a:outerShdw blurRad="38100" dist="38100" dir="2700000" algn="tl">
                  <a:srgbClr val="000000">
                    <a:alpha val="43137"/>
                  </a:srgbClr>
                </a:outerShdw>
              </a:effectLst>
            </a:rPr>
            <a:t>TIPO DE ESTUDIO</a:t>
          </a:r>
          <a:endParaRPr lang="es-CO" sz="1600" b="1" kern="1200" dirty="0">
            <a:effectLst>
              <a:outerShdw blurRad="38100" dist="38100" dir="2700000" algn="tl">
                <a:srgbClr val="000000">
                  <a:alpha val="43137"/>
                </a:srgbClr>
              </a:outerShdw>
            </a:effectLst>
          </a:endParaRPr>
        </a:p>
        <a:p>
          <a:pPr marL="171450" lvl="1" indent="-171450" algn="l" defTabSz="711200">
            <a:lnSpc>
              <a:spcPct val="90000"/>
            </a:lnSpc>
            <a:spcBef>
              <a:spcPct val="0"/>
            </a:spcBef>
            <a:spcAft>
              <a:spcPct val="15000"/>
            </a:spcAft>
            <a:buChar char="••"/>
          </a:pPr>
          <a:r>
            <a:rPr lang="es-CO" sz="1600" kern="1200" dirty="0" smtClean="0">
              <a:effectLst>
                <a:outerShdw blurRad="38100" dist="38100" dir="2700000" algn="tl">
                  <a:srgbClr val="000000">
                    <a:alpha val="43137"/>
                  </a:srgbClr>
                </a:outerShdw>
              </a:effectLst>
            </a:rPr>
            <a:t>Investigación Acción Participativa (IAP)</a:t>
          </a:r>
          <a:endParaRPr lang="es-CO" sz="1600" kern="1200" dirty="0">
            <a:effectLst>
              <a:outerShdw blurRad="38100" dist="38100" dir="2700000" algn="tl">
                <a:srgbClr val="000000">
                  <a:alpha val="43137"/>
                </a:srgbClr>
              </a:outerShdw>
            </a:effectLst>
          </a:endParaRPr>
        </a:p>
      </dsp:txBody>
      <dsp:txXfrm rot="5400000">
        <a:off x="1015" y="812799"/>
        <a:ext cx="2637126" cy="2438400"/>
      </dsp:txXfrm>
    </dsp:sp>
    <dsp:sp modelId="{EE9109F6-D279-47FD-B690-51E820064257}">
      <dsp:nvSpPr>
        <dsp:cNvPr id="0" name=""/>
        <dsp:cNvSpPr/>
      </dsp:nvSpPr>
      <dsp:spPr>
        <a:xfrm rot="16200000">
          <a:off x="2122488" y="713436"/>
          <a:ext cx="4064000" cy="2637126"/>
        </a:xfrm>
        <a:prstGeom prst="flowChartManualOperation">
          <a:avLst/>
        </a:prstGeom>
        <a:gradFill rotWithShape="0">
          <a:gsLst>
            <a:gs pos="0">
              <a:schemeClr val="accent2">
                <a:alpha val="90000"/>
                <a:hueOff val="0"/>
                <a:satOff val="0"/>
                <a:lumOff val="0"/>
                <a:alphaOff val="-20000"/>
                <a:tint val="50000"/>
                <a:satMod val="300000"/>
              </a:schemeClr>
            </a:gs>
            <a:gs pos="35000">
              <a:schemeClr val="accent2">
                <a:alpha val="90000"/>
                <a:hueOff val="0"/>
                <a:satOff val="0"/>
                <a:lumOff val="0"/>
                <a:alphaOff val="-20000"/>
                <a:tint val="37000"/>
                <a:satMod val="300000"/>
              </a:schemeClr>
            </a:gs>
            <a:gs pos="100000">
              <a:schemeClr val="accent2">
                <a:alpha val="90000"/>
                <a:hueOff val="0"/>
                <a:satOff val="0"/>
                <a:lumOff val="0"/>
                <a:alphaOff val="-2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8900" tIns="0" rIns="88900" bIns="0" numCol="1" spcCol="1270" anchor="t" anchorCtr="0">
          <a:noAutofit/>
        </a:bodyPr>
        <a:lstStyle/>
        <a:p>
          <a:pPr lvl="0" algn="l" defTabSz="711200">
            <a:lnSpc>
              <a:spcPct val="90000"/>
            </a:lnSpc>
            <a:spcBef>
              <a:spcPct val="0"/>
            </a:spcBef>
            <a:spcAft>
              <a:spcPct val="35000"/>
            </a:spcAft>
          </a:pPr>
          <a:r>
            <a:rPr lang="es-CO" sz="1600" b="1" kern="1200" dirty="0" smtClean="0"/>
            <a:t>TEMAS ABORDADOS</a:t>
          </a:r>
          <a:endParaRPr lang="es-CO" sz="1600" b="1" kern="1200" dirty="0"/>
        </a:p>
        <a:p>
          <a:pPr marL="114300" lvl="1" indent="-114300" algn="l" defTabSz="622300">
            <a:lnSpc>
              <a:spcPct val="90000"/>
            </a:lnSpc>
            <a:spcBef>
              <a:spcPct val="0"/>
            </a:spcBef>
            <a:spcAft>
              <a:spcPct val="15000"/>
            </a:spcAft>
            <a:buChar char="••"/>
          </a:pPr>
          <a:r>
            <a:rPr lang="es-CO" sz="1400" b="1" kern="1200" dirty="0" smtClean="0">
              <a:effectLst>
                <a:outerShdw blurRad="38100" dist="38100" dir="2700000" algn="tl">
                  <a:srgbClr val="000000">
                    <a:alpha val="43137"/>
                  </a:srgbClr>
                </a:outerShdw>
              </a:effectLst>
            </a:rPr>
            <a:t>Implementar la recreación para una mejor utilización del tiempo libre.</a:t>
          </a:r>
          <a:endParaRPr lang="es-CO" sz="1400" kern="1200" dirty="0"/>
        </a:p>
        <a:p>
          <a:pPr marL="114300" lvl="1" indent="-114300" algn="l" defTabSz="622300">
            <a:lnSpc>
              <a:spcPct val="90000"/>
            </a:lnSpc>
            <a:spcBef>
              <a:spcPct val="0"/>
            </a:spcBef>
            <a:spcAft>
              <a:spcPct val="15000"/>
            </a:spcAft>
            <a:buChar char="••"/>
          </a:pPr>
          <a:r>
            <a:rPr lang="es-CO" sz="1400" b="1" kern="1200" dirty="0" smtClean="0">
              <a:effectLst>
                <a:outerShdw blurRad="38100" dist="38100" dir="2700000" algn="tl">
                  <a:srgbClr val="000000">
                    <a:alpha val="43137"/>
                  </a:srgbClr>
                </a:outerShdw>
              </a:effectLst>
            </a:rPr>
            <a:t>Realización de actividades lúdicas y recreativas, para conocer el cambio favorable.</a:t>
          </a:r>
          <a:endParaRPr lang="es-CO" sz="1400" kern="1200" dirty="0"/>
        </a:p>
        <a:p>
          <a:pPr marL="114300" lvl="1" indent="-114300" algn="l" defTabSz="622300">
            <a:lnSpc>
              <a:spcPct val="90000"/>
            </a:lnSpc>
            <a:spcBef>
              <a:spcPct val="0"/>
            </a:spcBef>
            <a:spcAft>
              <a:spcPct val="15000"/>
            </a:spcAft>
            <a:buChar char="••"/>
          </a:pPr>
          <a:r>
            <a:rPr lang="es-CO" sz="1400" b="1" kern="1200" dirty="0" smtClean="0">
              <a:effectLst>
                <a:outerShdw blurRad="38100" dist="38100" dir="2700000" algn="tl">
                  <a:srgbClr val="000000">
                    <a:alpha val="43137"/>
                  </a:srgbClr>
                </a:outerShdw>
              </a:effectLst>
            </a:rPr>
            <a:t>Juegos lúdico – recreativos para el fortalecimiento de la convivencia entre los niños y las niñas del Hogar Infantil Guadalajara.</a:t>
          </a:r>
          <a:endParaRPr lang="es-CO" sz="1400" kern="1200" dirty="0"/>
        </a:p>
      </dsp:txBody>
      <dsp:txXfrm rot="5400000">
        <a:off x="2835925" y="812799"/>
        <a:ext cx="2637126" cy="2438400"/>
      </dsp:txXfrm>
    </dsp:sp>
    <dsp:sp modelId="{B5918194-A9D7-447A-B774-FF56696670FD}">
      <dsp:nvSpPr>
        <dsp:cNvPr id="0" name=""/>
        <dsp:cNvSpPr/>
      </dsp:nvSpPr>
      <dsp:spPr>
        <a:xfrm rot="16200000">
          <a:off x="4957398" y="713436"/>
          <a:ext cx="4064000" cy="2637126"/>
        </a:xfrm>
        <a:prstGeom prst="flowChartManualOperation">
          <a:avLst/>
        </a:prstGeom>
        <a:gradFill rotWithShape="0">
          <a:gsLst>
            <a:gs pos="0">
              <a:schemeClr val="accent2">
                <a:alpha val="90000"/>
                <a:hueOff val="0"/>
                <a:satOff val="0"/>
                <a:lumOff val="0"/>
                <a:alphaOff val="-40000"/>
                <a:tint val="50000"/>
                <a:satMod val="300000"/>
              </a:schemeClr>
            </a:gs>
            <a:gs pos="35000">
              <a:schemeClr val="accent2">
                <a:alpha val="90000"/>
                <a:hueOff val="0"/>
                <a:satOff val="0"/>
                <a:lumOff val="0"/>
                <a:alphaOff val="-40000"/>
                <a:tint val="37000"/>
                <a:satMod val="300000"/>
              </a:schemeClr>
            </a:gs>
            <a:gs pos="100000">
              <a:schemeClr val="accent2">
                <a:alpha val="90000"/>
                <a:hueOff val="0"/>
                <a:satOff val="0"/>
                <a:lumOff val="0"/>
                <a:alphaOff val="-4000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9700" tIns="0" rIns="139650" bIns="0" numCol="1" spcCol="1270" anchor="t" anchorCtr="0">
          <a:noAutofit/>
        </a:bodyPr>
        <a:lstStyle/>
        <a:p>
          <a:pPr lvl="0" algn="l" defTabSz="977900">
            <a:lnSpc>
              <a:spcPct val="90000"/>
            </a:lnSpc>
            <a:spcBef>
              <a:spcPct val="0"/>
            </a:spcBef>
            <a:spcAft>
              <a:spcPct val="35000"/>
            </a:spcAft>
          </a:pPr>
          <a:r>
            <a:rPr lang="es-ES" sz="2200" b="1" kern="1200" dirty="0" smtClean="0"/>
            <a:t>DISEÑO METODOLÓGICO</a:t>
          </a:r>
          <a:endParaRPr lang="es-CO" sz="2200" kern="1200" dirty="0" smtClean="0"/>
        </a:p>
        <a:p>
          <a:pPr lvl="0" algn="l" defTabSz="977900">
            <a:lnSpc>
              <a:spcPct val="90000"/>
            </a:lnSpc>
            <a:spcBef>
              <a:spcPct val="0"/>
            </a:spcBef>
            <a:spcAft>
              <a:spcPct val="35000"/>
            </a:spcAft>
          </a:pPr>
          <a:r>
            <a:rPr lang="es-ES" sz="2200" b="1" kern="1200" dirty="0" smtClean="0"/>
            <a:t>Técnicas recolección información</a:t>
          </a:r>
          <a:endParaRPr lang="es-CO" sz="2200" kern="1200" dirty="0"/>
        </a:p>
        <a:p>
          <a:pPr marL="171450" lvl="1" indent="-171450" algn="l" defTabSz="755650">
            <a:lnSpc>
              <a:spcPct val="90000"/>
            </a:lnSpc>
            <a:spcBef>
              <a:spcPct val="0"/>
            </a:spcBef>
            <a:spcAft>
              <a:spcPct val="15000"/>
            </a:spcAft>
            <a:buChar char="••"/>
          </a:pPr>
          <a:r>
            <a:rPr lang="es-ES" sz="1700" b="1" kern="1200" dirty="0" smtClean="0"/>
            <a:t>Observación directa</a:t>
          </a:r>
          <a:endParaRPr lang="es-CO" sz="1700" kern="1200" dirty="0"/>
        </a:p>
        <a:p>
          <a:pPr marL="171450" lvl="1" indent="-171450" algn="l" defTabSz="755650">
            <a:lnSpc>
              <a:spcPct val="90000"/>
            </a:lnSpc>
            <a:spcBef>
              <a:spcPct val="0"/>
            </a:spcBef>
            <a:spcAft>
              <a:spcPct val="15000"/>
            </a:spcAft>
            <a:buChar char="••"/>
          </a:pPr>
          <a:r>
            <a:rPr lang="es-ES" sz="1700" b="1" kern="1200" smtClean="0"/>
            <a:t>Diario de campo</a:t>
          </a:r>
          <a:endParaRPr lang="es-CO" sz="1700" kern="1200"/>
        </a:p>
        <a:p>
          <a:pPr marL="171450" lvl="1" indent="-171450" algn="l" defTabSz="755650">
            <a:lnSpc>
              <a:spcPct val="90000"/>
            </a:lnSpc>
            <a:spcBef>
              <a:spcPct val="0"/>
            </a:spcBef>
            <a:spcAft>
              <a:spcPct val="15000"/>
            </a:spcAft>
            <a:buChar char="••"/>
          </a:pPr>
          <a:r>
            <a:rPr lang="es-ES" sz="1700" b="1" kern="1200" dirty="0" smtClean="0"/>
            <a:t>Material fotográfico</a:t>
          </a:r>
          <a:endParaRPr lang="es-CO" sz="1700" kern="1200" dirty="0"/>
        </a:p>
      </dsp:txBody>
      <dsp:txXfrm rot="5400000">
        <a:off x="5670835" y="812799"/>
        <a:ext cx="2637126" cy="243840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3E3FFF-B9F0-41D1-9308-D31B5303F541}" type="datetimeFigureOut">
              <a:rPr lang="es-CO" smtClean="0"/>
              <a:t>6/11/2024</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2DA67A-4893-4172-BAAD-04A564C5C9FA}" type="slidenum">
              <a:rPr lang="es-CO" smtClean="0"/>
              <a:t>‹Nº›</a:t>
            </a:fld>
            <a:endParaRPr lang="es-CO"/>
          </a:p>
        </p:txBody>
      </p:sp>
    </p:spTree>
    <p:extLst>
      <p:ext uri="{BB962C8B-B14F-4D97-AF65-F5344CB8AC3E}">
        <p14:creationId xmlns:p14="http://schemas.microsoft.com/office/powerpoint/2010/main" val="17942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51283D0F-5D7E-4D05-973E-73CD7DFD6153}" type="datetimeFigureOut">
              <a:rPr lang="es-ES" smtClean="0"/>
              <a:t>06/11/2024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82224E1-5C2C-45BE-908A-E660194F2082}" type="slidenum">
              <a:rPr lang="es-ES" smtClean="0"/>
              <a:t>‹Nº›</a:t>
            </a:fld>
            <a:endParaRPr lang="es-ES"/>
          </a:p>
        </p:txBody>
      </p:sp>
    </p:spTree>
    <p:extLst>
      <p:ext uri="{BB962C8B-B14F-4D97-AF65-F5344CB8AC3E}">
        <p14:creationId xmlns:p14="http://schemas.microsoft.com/office/powerpoint/2010/main" val="1712604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1283D0F-5D7E-4D05-973E-73CD7DFD6153}" type="datetimeFigureOut">
              <a:rPr lang="es-ES" smtClean="0"/>
              <a:t>06/11/2024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82224E1-5C2C-45BE-908A-E660194F2082}" type="slidenum">
              <a:rPr lang="es-ES" smtClean="0"/>
              <a:t>‹Nº›</a:t>
            </a:fld>
            <a:endParaRPr lang="es-ES"/>
          </a:p>
        </p:txBody>
      </p:sp>
    </p:spTree>
    <p:extLst>
      <p:ext uri="{BB962C8B-B14F-4D97-AF65-F5344CB8AC3E}">
        <p14:creationId xmlns:p14="http://schemas.microsoft.com/office/powerpoint/2010/main" val="3924903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1283D0F-5D7E-4D05-973E-73CD7DFD6153}" type="datetimeFigureOut">
              <a:rPr lang="es-ES" smtClean="0"/>
              <a:t>06/11/2024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82224E1-5C2C-45BE-908A-E660194F2082}" type="slidenum">
              <a:rPr lang="es-ES" smtClean="0"/>
              <a:t>‹Nº›</a:t>
            </a:fld>
            <a:endParaRPr lang="es-ES"/>
          </a:p>
        </p:txBody>
      </p:sp>
    </p:spTree>
    <p:extLst>
      <p:ext uri="{BB962C8B-B14F-4D97-AF65-F5344CB8AC3E}">
        <p14:creationId xmlns:p14="http://schemas.microsoft.com/office/powerpoint/2010/main" val="197553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51283D0F-5D7E-4D05-973E-73CD7DFD6153}" type="datetimeFigureOut">
              <a:rPr lang="es-ES" smtClean="0"/>
              <a:t>06/11/2024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82224E1-5C2C-45BE-908A-E660194F2082}" type="slidenum">
              <a:rPr lang="es-ES" smtClean="0"/>
              <a:t>‹Nº›</a:t>
            </a:fld>
            <a:endParaRPr lang="es-ES"/>
          </a:p>
        </p:txBody>
      </p:sp>
    </p:spTree>
    <p:extLst>
      <p:ext uri="{BB962C8B-B14F-4D97-AF65-F5344CB8AC3E}">
        <p14:creationId xmlns:p14="http://schemas.microsoft.com/office/powerpoint/2010/main" val="24847517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1283D0F-5D7E-4D05-973E-73CD7DFD6153}" type="datetimeFigureOut">
              <a:rPr lang="es-ES" smtClean="0"/>
              <a:t>06/11/2024</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82224E1-5C2C-45BE-908A-E660194F2082}" type="slidenum">
              <a:rPr lang="es-ES" smtClean="0"/>
              <a:t>‹Nº›</a:t>
            </a:fld>
            <a:endParaRPr lang="es-ES"/>
          </a:p>
        </p:txBody>
      </p:sp>
    </p:spTree>
    <p:extLst>
      <p:ext uri="{BB962C8B-B14F-4D97-AF65-F5344CB8AC3E}">
        <p14:creationId xmlns:p14="http://schemas.microsoft.com/office/powerpoint/2010/main" val="5065042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51283D0F-5D7E-4D05-973E-73CD7DFD6153}" type="datetimeFigureOut">
              <a:rPr lang="es-ES" smtClean="0"/>
              <a:t>06/11/2024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82224E1-5C2C-45BE-908A-E660194F2082}" type="slidenum">
              <a:rPr lang="es-ES" smtClean="0"/>
              <a:t>‹Nº›</a:t>
            </a:fld>
            <a:endParaRPr lang="es-ES"/>
          </a:p>
        </p:txBody>
      </p:sp>
    </p:spTree>
    <p:extLst>
      <p:ext uri="{BB962C8B-B14F-4D97-AF65-F5344CB8AC3E}">
        <p14:creationId xmlns:p14="http://schemas.microsoft.com/office/powerpoint/2010/main" val="296490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51283D0F-5D7E-4D05-973E-73CD7DFD6153}" type="datetimeFigureOut">
              <a:rPr lang="es-ES" smtClean="0"/>
              <a:t>06/11/2024</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A82224E1-5C2C-45BE-908A-E660194F2082}" type="slidenum">
              <a:rPr lang="es-ES" smtClean="0"/>
              <a:t>‹Nº›</a:t>
            </a:fld>
            <a:endParaRPr lang="es-ES"/>
          </a:p>
        </p:txBody>
      </p:sp>
    </p:spTree>
    <p:extLst>
      <p:ext uri="{BB962C8B-B14F-4D97-AF65-F5344CB8AC3E}">
        <p14:creationId xmlns:p14="http://schemas.microsoft.com/office/powerpoint/2010/main" val="2147599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51283D0F-5D7E-4D05-973E-73CD7DFD6153}" type="datetimeFigureOut">
              <a:rPr lang="es-ES" smtClean="0"/>
              <a:t>06/11/2024</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A82224E1-5C2C-45BE-908A-E660194F2082}" type="slidenum">
              <a:rPr lang="es-ES" smtClean="0"/>
              <a:t>‹Nº›</a:t>
            </a:fld>
            <a:endParaRPr lang="es-ES"/>
          </a:p>
        </p:txBody>
      </p:sp>
    </p:spTree>
    <p:extLst>
      <p:ext uri="{BB962C8B-B14F-4D97-AF65-F5344CB8AC3E}">
        <p14:creationId xmlns:p14="http://schemas.microsoft.com/office/powerpoint/2010/main" val="31477958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283D0F-5D7E-4D05-973E-73CD7DFD6153}" type="datetimeFigureOut">
              <a:rPr lang="es-ES" smtClean="0"/>
              <a:t>06/11/2024</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A82224E1-5C2C-45BE-908A-E660194F2082}" type="slidenum">
              <a:rPr lang="es-ES" smtClean="0"/>
              <a:t>‹Nº›</a:t>
            </a:fld>
            <a:endParaRPr lang="es-ES"/>
          </a:p>
        </p:txBody>
      </p:sp>
    </p:spTree>
    <p:extLst>
      <p:ext uri="{BB962C8B-B14F-4D97-AF65-F5344CB8AC3E}">
        <p14:creationId xmlns:p14="http://schemas.microsoft.com/office/powerpoint/2010/main" val="308338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1283D0F-5D7E-4D05-973E-73CD7DFD6153}" type="datetimeFigureOut">
              <a:rPr lang="es-ES" smtClean="0"/>
              <a:t>06/11/2024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82224E1-5C2C-45BE-908A-E660194F2082}" type="slidenum">
              <a:rPr lang="es-ES" smtClean="0"/>
              <a:t>‹Nº›</a:t>
            </a:fld>
            <a:endParaRPr lang="es-ES"/>
          </a:p>
        </p:txBody>
      </p:sp>
    </p:spTree>
    <p:extLst>
      <p:ext uri="{BB962C8B-B14F-4D97-AF65-F5344CB8AC3E}">
        <p14:creationId xmlns:p14="http://schemas.microsoft.com/office/powerpoint/2010/main" val="1630418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1283D0F-5D7E-4D05-973E-73CD7DFD6153}" type="datetimeFigureOut">
              <a:rPr lang="es-ES" smtClean="0"/>
              <a:t>06/11/2024</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82224E1-5C2C-45BE-908A-E660194F2082}" type="slidenum">
              <a:rPr lang="es-ES" smtClean="0"/>
              <a:t>‹Nº›</a:t>
            </a:fld>
            <a:endParaRPr lang="es-ES"/>
          </a:p>
        </p:txBody>
      </p:sp>
    </p:spTree>
    <p:extLst>
      <p:ext uri="{BB962C8B-B14F-4D97-AF65-F5344CB8AC3E}">
        <p14:creationId xmlns:p14="http://schemas.microsoft.com/office/powerpoint/2010/main" val="10952657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283D0F-5D7E-4D05-973E-73CD7DFD6153}" type="datetimeFigureOut">
              <a:rPr lang="es-ES" smtClean="0"/>
              <a:t>06/11/2024</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2224E1-5C2C-45BE-908A-E660194F2082}" type="slidenum">
              <a:rPr lang="es-ES" smtClean="0"/>
              <a:t>‹Nº›</a:t>
            </a:fld>
            <a:endParaRPr lang="es-ES"/>
          </a:p>
        </p:txBody>
      </p:sp>
    </p:spTree>
    <p:extLst>
      <p:ext uri="{BB962C8B-B14F-4D97-AF65-F5344CB8AC3E}">
        <p14:creationId xmlns:p14="http://schemas.microsoft.com/office/powerpoint/2010/main" val="11752557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chart" Target="../charts/chart4.xml"/></Relationships>
</file>

<file path=ppt/slides/_rels/slide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image" Target="../media/image1.jpeg"/><Relationship Id="rId1" Type="http://schemas.openxmlformats.org/officeDocument/2006/relationships/slideLayout" Target="../slideLayouts/slideLayout6.xml"/><Relationship Id="rId5" Type="http://schemas.microsoft.com/office/2007/relationships/hdphoto" Target="../media/hdphoto2.wdp"/><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2.jpeg"/><Relationship Id="rId13" Type="http://schemas.openxmlformats.org/officeDocument/2006/relationships/image" Target="../media/image6.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Colors" Target="../diagrams/colors1.xml"/><Relationship Id="rId11" Type="http://schemas.openxmlformats.org/officeDocument/2006/relationships/image" Target="../media/image5.jpeg"/><Relationship Id="rId5" Type="http://schemas.openxmlformats.org/officeDocument/2006/relationships/diagramQuickStyle" Target="../diagrams/quickStyle1.xml"/><Relationship Id="rId10" Type="http://schemas.openxmlformats.org/officeDocument/2006/relationships/image" Target="../media/image4.png"/><Relationship Id="rId4" Type="http://schemas.openxmlformats.org/officeDocument/2006/relationships/diagramLayout" Target="../diagrams/layout1.xml"/><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742113"/>
            <a:chOff x="0" y="73"/>
            <a:chExt cx="5760" cy="4247"/>
          </a:xfrm>
        </p:grpSpPr>
        <p:grpSp>
          <p:nvGrpSpPr>
            <p:cNvPr id="3120" name="Group 5"/>
            <p:cNvGrpSpPr>
              <a:grpSpLocks/>
            </p:cNvGrpSpPr>
            <p:nvPr/>
          </p:nvGrpSpPr>
          <p:grpSpPr bwMode="auto">
            <a:xfrm>
              <a:off x="0" y="73"/>
              <a:ext cx="5760" cy="4247"/>
              <a:chOff x="0" y="75"/>
              <a:chExt cx="5760" cy="4247"/>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sp>
            <p:nvSpPr>
              <p:cNvPr id="3126" name="Text Box 9"/>
              <p:cNvSpPr txBox="1">
                <a:spLocks noChangeArrowheads="1"/>
              </p:cNvSpPr>
              <p:nvPr/>
            </p:nvSpPr>
            <p:spPr bwMode="auto">
              <a:xfrm>
                <a:off x="0" y="4110"/>
                <a:ext cx="5760"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50000"/>
                  </a:spcBef>
                </a:pPr>
                <a:endParaRPr lang="es-ES" sz="1600" i="1" dirty="0">
                  <a:solidFill>
                    <a:srgbClr val="CC0000"/>
                  </a:solidFill>
                  <a:latin typeface="BernhardMod BT"/>
                </a:endParaRPr>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sp>
        <p:nvSpPr>
          <p:cNvPr id="10" name="1 Título"/>
          <p:cNvSpPr txBox="1">
            <a:spLocks/>
          </p:cNvSpPr>
          <p:nvPr/>
        </p:nvSpPr>
        <p:spPr>
          <a:xfrm>
            <a:off x="954088" y="1466851"/>
            <a:ext cx="7772400" cy="27363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2800" b="1" dirty="0">
                <a:latin typeface="Arial Rounded MT Bold" pitchFamily="34" charset="0"/>
              </a:rPr>
              <a:t>ESTRATEGIAS LÚDICAS Y RECREATIVAS PARA FORTALECER LA CONVIVENCIA ENTRE LOS NIÑOS Y LAS NIÑAS DEL HOGAR INFANTIL GUADALAJARA DE LA CIUDAD DE VILLAVICENCIO</a:t>
            </a:r>
            <a:endParaRPr lang="es-CO" sz="2800" dirty="0">
              <a:latin typeface="Arial Rounded MT Bold" pitchFamily="34" charset="0"/>
            </a:endParaRPr>
          </a:p>
        </p:txBody>
      </p:sp>
      <p:sp>
        <p:nvSpPr>
          <p:cNvPr id="11" name="2 Subtítulo"/>
          <p:cNvSpPr txBox="1">
            <a:spLocks/>
          </p:cNvSpPr>
          <p:nvPr/>
        </p:nvSpPr>
        <p:spPr>
          <a:xfrm>
            <a:off x="2123728" y="5157192"/>
            <a:ext cx="6400800" cy="769640"/>
          </a:xfrm>
          <a:prstGeom prst="rect">
            <a:avLst/>
          </a:prstGeom>
        </p:spPr>
        <p:txBody>
          <a:bodyPr>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s-CO" sz="2800" b="1" dirty="0" smtClean="0">
                <a:effectLst>
                  <a:outerShdw blurRad="38100" dist="38100" dir="2700000" algn="tl">
                    <a:srgbClr val="000000">
                      <a:alpha val="43137"/>
                    </a:srgbClr>
                  </a:outerShdw>
                </a:effectLst>
              </a:rPr>
              <a:t>Por:</a:t>
            </a:r>
          </a:p>
          <a:p>
            <a:pPr marL="0" indent="0" algn="ctr">
              <a:buNone/>
            </a:pPr>
            <a:r>
              <a:rPr lang="es-CO" sz="2800" b="1" dirty="0" smtClean="0">
                <a:solidFill>
                  <a:srgbClr val="FF0000"/>
                </a:solidFill>
                <a:effectLst>
                  <a:outerShdw blurRad="38100" dist="38100" dir="2700000" algn="tl">
                    <a:srgbClr val="000000">
                      <a:alpha val="43137"/>
                    </a:srgbClr>
                  </a:outerShdw>
                </a:effectLst>
              </a:rPr>
              <a:t>INGRID MOSCOSO</a:t>
            </a:r>
            <a:endParaRPr lang="es-CO" sz="28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979953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2" name="1 Tabla"/>
          <p:cNvGraphicFramePr>
            <a:graphicFrameLocks noGrp="1"/>
          </p:cNvGraphicFramePr>
          <p:nvPr>
            <p:extLst>
              <p:ext uri="{D42A27DB-BD31-4B8C-83A1-F6EECF244321}">
                <p14:modId xmlns:p14="http://schemas.microsoft.com/office/powerpoint/2010/main" val="2717952679"/>
              </p:ext>
            </p:extLst>
          </p:nvPr>
        </p:nvGraphicFramePr>
        <p:xfrm>
          <a:off x="324296" y="2204864"/>
          <a:ext cx="8208144" cy="3840480"/>
        </p:xfrm>
        <a:graphic>
          <a:graphicData uri="http://schemas.openxmlformats.org/drawingml/2006/table">
            <a:tbl>
              <a:tblPr firstRow="1" firstCol="1" bandRow="1">
                <a:tableStyleId>{0E3FDE45-AF77-4B5C-9715-49D594BDF05E}</a:tableStyleId>
              </a:tblPr>
              <a:tblGrid>
                <a:gridCol w="4129326">
                  <a:extLst>
                    <a:ext uri="{9D8B030D-6E8A-4147-A177-3AD203B41FA5}">
                      <a16:colId xmlns:a16="http://schemas.microsoft.com/office/drawing/2014/main" val="20000"/>
                    </a:ext>
                  </a:extLst>
                </a:gridCol>
                <a:gridCol w="4078818">
                  <a:extLst>
                    <a:ext uri="{9D8B030D-6E8A-4147-A177-3AD203B41FA5}">
                      <a16:colId xmlns:a16="http://schemas.microsoft.com/office/drawing/2014/main" val="20001"/>
                    </a:ext>
                  </a:extLst>
                </a:gridCol>
              </a:tblGrid>
              <a:tr h="54530">
                <a:tc>
                  <a:txBody>
                    <a:bodyPr/>
                    <a:lstStyle/>
                    <a:p>
                      <a:pPr marL="144000" algn="ctr">
                        <a:lnSpc>
                          <a:spcPct val="100000"/>
                        </a:lnSpc>
                        <a:spcAft>
                          <a:spcPts val="0"/>
                        </a:spcAft>
                      </a:pPr>
                      <a:r>
                        <a:rPr lang="es-AR" sz="1400" kern="800" dirty="0">
                          <a:effectLst>
                            <a:outerShdw blurRad="38100" dist="38100" dir="2700000" algn="tl">
                              <a:srgbClr val="000000">
                                <a:alpha val="43137"/>
                              </a:srgbClr>
                            </a:outerShdw>
                          </a:effectLst>
                        </a:rPr>
                        <a:t>Descripción de la situación </a:t>
                      </a:r>
                      <a:endParaRPr lang="es-CO" sz="1400" dirty="0">
                        <a:effectLst>
                          <a:outerShdw blurRad="38100" dist="38100" dir="2700000" algn="tl">
                            <a:srgbClr val="000000">
                              <a:alpha val="43137"/>
                            </a:srgbClr>
                          </a:outerShdw>
                        </a:effectLst>
                        <a:latin typeface="Calibri"/>
                        <a:ea typeface="Calibri"/>
                        <a:cs typeface="Times New Roman"/>
                      </a:endParaRPr>
                    </a:p>
                  </a:txBody>
                  <a:tcPr marL="3048" marR="3048" marT="0" marB="0"/>
                </a:tc>
                <a:tc>
                  <a:txBody>
                    <a:bodyPr/>
                    <a:lstStyle/>
                    <a:p>
                      <a:pPr marL="144000" algn="ctr">
                        <a:lnSpc>
                          <a:spcPct val="100000"/>
                        </a:lnSpc>
                        <a:spcAft>
                          <a:spcPts val="0"/>
                        </a:spcAft>
                      </a:pPr>
                      <a:r>
                        <a:rPr lang="es-AR" sz="1400" kern="800">
                          <a:effectLst>
                            <a:outerShdw blurRad="38100" dist="38100" dir="2700000" algn="tl">
                              <a:srgbClr val="000000">
                                <a:alpha val="43137"/>
                              </a:srgbClr>
                            </a:outerShdw>
                          </a:effectLst>
                        </a:rPr>
                        <a:t>Interpretación </a:t>
                      </a:r>
                      <a:endParaRPr lang="es-CO" sz="1400">
                        <a:effectLst>
                          <a:outerShdw blurRad="38100" dist="38100" dir="2700000" algn="tl">
                            <a:srgbClr val="000000">
                              <a:alpha val="43137"/>
                            </a:srgbClr>
                          </a:outerShdw>
                        </a:effectLst>
                        <a:latin typeface="Calibri"/>
                        <a:ea typeface="Calibri"/>
                        <a:cs typeface="Times New Roman"/>
                      </a:endParaRPr>
                    </a:p>
                  </a:txBody>
                  <a:tcPr marL="3048" marR="3048" marT="0" marB="0"/>
                </a:tc>
                <a:extLst>
                  <a:ext uri="{0D108BD9-81ED-4DB2-BD59-A6C34878D82A}">
                    <a16:rowId xmlns:a16="http://schemas.microsoft.com/office/drawing/2014/main" val="10000"/>
                  </a:ext>
                </a:extLst>
              </a:tr>
              <a:tr h="552617">
                <a:tc>
                  <a:txBody>
                    <a:bodyPr/>
                    <a:lstStyle/>
                    <a:p>
                      <a:pPr marL="144000">
                        <a:lnSpc>
                          <a:spcPct val="100000"/>
                        </a:lnSpc>
                        <a:spcAft>
                          <a:spcPts val="0"/>
                        </a:spcAft>
                      </a:pPr>
                      <a:r>
                        <a:rPr lang="es-AR" sz="1400" kern="800" dirty="0">
                          <a:effectLst>
                            <a:outerShdw blurRad="38100" dist="38100" dir="2700000" algn="tl">
                              <a:srgbClr val="000000">
                                <a:alpha val="43137"/>
                              </a:srgbClr>
                            </a:outerShdw>
                          </a:effectLst>
                        </a:rPr>
                        <a:t> </a:t>
                      </a:r>
                      <a:endParaRPr lang="es-CO" sz="1400" dirty="0">
                        <a:effectLst>
                          <a:outerShdw blurRad="38100" dist="38100" dir="2700000" algn="tl">
                            <a:srgbClr val="000000">
                              <a:alpha val="43137"/>
                            </a:srgbClr>
                          </a:outerShdw>
                        </a:effectLst>
                      </a:endParaRPr>
                    </a:p>
                    <a:p>
                      <a:pPr marL="144000">
                        <a:lnSpc>
                          <a:spcPct val="100000"/>
                        </a:lnSpc>
                        <a:spcAft>
                          <a:spcPts val="0"/>
                        </a:spcAft>
                      </a:pPr>
                      <a:r>
                        <a:rPr lang="es-AR" sz="1400" b="0" kern="800" dirty="0">
                          <a:effectLst>
                            <a:outerShdw blurRad="38100" dist="38100" dir="2700000" algn="tl">
                              <a:srgbClr val="000000">
                                <a:alpha val="43137"/>
                              </a:srgbClr>
                            </a:outerShdw>
                          </a:effectLst>
                        </a:rPr>
                        <a:t>Iniciamos las actividades con ánimo, los niños y las niñas son muy cariñosos y juguetones.</a:t>
                      </a:r>
                      <a:endParaRPr lang="es-CO" sz="1400" b="0" dirty="0">
                        <a:effectLst>
                          <a:outerShdw blurRad="38100" dist="38100" dir="2700000" algn="tl">
                            <a:srgbClr val="000000">
                              <a:alpha val="43137"/>
                            </a:srgbClr>
                          </a:outerShdw>
                        </a:effectLst>
                      </a:endParaRPr>
                    </a:p>
                    <a:p>
                      <a:pPr marL="144000">
                        <a:lnSpc>
                          <a:spcPct val="100000"/>
                        </a:lnSpc>
                        <a:spcAft>
                          <a:spcPts val="0"/>
                        </a:spcAft>
                      </a:pPr>
                      <a:r>
                        <a:rPr lang="es-AR" sz="1400" b="0" kern="800" dirty="0">
                          <a:effectLst>
                            <a:outerShdw blurRad="38100" dist="38100" dir="2700000" algn="tl">
                              <a:srgbClr val="000000">
                                <a:alpha val="43137"/>
                              </a:srgbClr>
                            </a:outerShdw>
                          </a:effectLst>
                        </a:rPr>
                        <a:t>Se evidencia ante la docente titular entusiasmo con las actividades que se les hace a los niños y las niñas con la recreación. Para los niños y niñas es muy bueno compartir y socializar.</a:t>
                      </a:r>
                      <a:endParaRPr lang="es-CO" sz="1400" b="0" dirty="0">
                        <a:effectLst>
                          <a:outerShdw blurRad="38100" dist="38100" dir="2700000" algn="tl">
                            <a:srgbClr val="000000">
                              <a:alpha val="43137"/>
                            </a:srgbClr>
                          </a:outerShdw>
                        </a:effectLst>
                      </a:endParaRPr>
                    </a:p>
                    <a:p>
                      <a:pPr marL="144000">
                        <a:lnSpc>
                          <a:spcPct val="100000"/>
                        </a:lnSpc>
                        <a:spcAft>
                          <a:spcPts val="0"/>
                        </a:spcAft>
                      </a:pPr>
                      <a:r>
                        <a:rPr lang="es-AR" sz="1400" b="0" kern="800" dirty="0">
                          <a:effectLst>
                            <a:outerShdw blurRad="38100" dist="38100" dir="2700000" algn="tl">
                              <a:srgbClr val="000000">
                                <a:alpha val="43137"/>
                              </a:srgbClr>
                            </a:outerShdw>
                          </a:effectLst>
                        </a:rPr>
                        <a:t>Se da inicio a los preliminares con rondas infantiles y canciones  que brindan a los niños más confianza para así participar de la exploración.</a:t>
                      </a:r>
                      <a:endParaRPr lang="es-CO" sz="1400" b="0" dirty="0">
                        <a:effectLst>
                          <a:outerShdw blurRad="38100" dist="38100" dir="2700000" algn="tl">
                            <a:srgbClr val="000000">
                              <a:alpha val="43137"/>
                            </a:srgbClr>
                          </a:outerShdw>
                        </a:effectLst>
                      </a:endParaRPr>
                    </a:p>
                    <a:p>
                      <a:pPr marL="144000">
                        <a:lnSpc>
                          <a:spcPct val="100000"/>
                        </a:lnSpc>
                        <a:spcAft>
                          <a:spcPts val="0"/>
                        </a:spcAft>
                      </a:pPr>
                      <a:r>
                        <a:rPr lang="es-AR" sz="1400" b="0" kern="800" dirty="0">
                          <a:effectLst>
                            <a:outerShdw blurRad="38100" dist="38100" dir="2700000" algn="tl">
                              <a:srgbClr val="000000">
                                <a:alpha val="43137"/>
                              </a:srgbClr>
                            </a:outerShdw>
                          </a:effectLst>
                        </a:rPr>
                        <a:t>Las cuales llegan a ser para los niños una herramienta útil de socialización, integración,  fortaleciendo los valores y elementos de convivencia. </a:t>
                      </a:r>
                      <a:endParaRPr lang="es-CO" sz="1400" b="0" dirty="0">
                        <a:effectLst>
                          <a:outerShdw blurRad="38100" dist="38100" dir="2700000" algn="tl">
                            <a:srgbClr val="000000">
                              <a:alpha val="43137"/>
                            </a:srgbClr>
                          </a:outerShdw>
                        </a:effectLst>
                      </a:endParaRPr>
                    </a:p>
                    <a:p>
                      <a:pPr marL="144000">
                        <a:lnSpc>
                          <a:spcPct val="100000"/>
                        </a:lnSpc>
                        <a:spcAft>
                          <a:spcPts val="0"/>
                        </a:spcAft>
                      </a:pPr>
                      <a:r>
                        <a:rPr lang="es-AR" sz="1400" b="0" kern="800" dirty="0">
                          <a:effectLst>
                            <a:outerShdw blurRad="38100" dist="38100" dir="2700000" algn="tl">
                              <a:srgbClr val="000000">
                                <a:alpha val="43137"/>
                              </a:srgbClr>
                            </a:outerShdw>
                          </a:effectLst>
                        </a:rPr>
                        <a:t>Finalmente se realiza la retroalimentación donde se evidencia la sana convivencia la cual se está fortaleciendo mediante el juego.</a:t>
                      </a:r>
                      <a:endParaRPr lang="es-CO" sz="1400" b="0" dirty="0">
                        <a:effectLst>
                          <a:outerShdw blurRad="38100" dist="38100" dir="2700000" algn="tl">
                            <a:srgbClr val="000000">
                              <a:alpha val="43137"/>
                            </a:srgbClr>
                          </a:outerShdw>
                        </a:effectLst>
                      </a:endParaRPr>
                    </a:p>
                    <a:p>
                      <a:pPr marL="144000">
                        <a:lnSpc>
                          <a:spcPct val="100000"/>
                        </a:lnSpc>
                        <a:spcAft>
                          <a:spcPts val="0"/>
                        </a:spcAft>
                      </a:pPr>
                      <a:r>
                        <a:rPr lang="es-AR" sz="1400" kern="800" dirty="0">
                          <a:effectLst>
                            <a:outerShdw blurRad="38100" dist="38100" dir="2700000" algn="tl">
                              <a:srgbClr val="000000">
                                <a:alpha val="43137"/>
                              </a:srgbClr>
                            </a:outerShdw>
                          </a:effectLst>
                        </a:rPr>
                        <a:t> </a:t>
                      </a:r>
                      <a:endParaRPr lang="es-CO" sz="1400" dirty="0">
                        <a:effectLst>
                          <a:outerShdw blurRad="38100" dist="38100" dir="2700000" algn="tl">
                            <a:srgbClr val="000000">
                              <a:alpha val="43137"/>
                            </a:srgbClr>
                          </a:outerShdw>
                        </a:effectLst>
                        <a:latin typeface="Calibri"/>
                        <a:ea typeface="Calibri"/>
                        <a:cs typeface="Times New Roman"/>
                      </a:endParaRPr>
                    </a:p>
                  </a:txBody>
                  <a:tcPr marL="3048" marR="3048" marT="0" marB="0"/>
                </a:tc>
                <a:tc>
                  <a:txBody>
                    <a:bodyPr/>
                    <a:lstStyle/>
                    <a:p>
                      <a:pPr marL="144000">
                        <a:lnSpc>
                          <a:spcPct val="100000"/>
                        </a:lnSpc>
                        <a:spcAft>
                          <a:spcPts val="0"/>
                        </a:spcAft>
                      </a:pPr>
                      <a:r>
                        <a:rPr lang="es-AR" sz="1400" kern="800" dirty="0">
                          <a:effectLst>
                            <a:outerShdw blurRad="38100" dist="38100" dir="2700000" algn="tl">
                              <a:srgbClr val="000000">
                                <a:alpha val="43137"/>
                              </a:srgbClr>
                            </a:outerShdw>
                          </a:effectLst>
                        </a:rPr>
                        <a:t> </a:t>
                      </a:r>
                      <a:endParaRPr lang="es-CO" sz="1400" dirty="0">
                        <a:effectLst>
                          <a:outerShdw blurRad="38100" dist="38100" dir="2700000" algn="tl">
                            <a:srgbClr val="000000">
                              <a:alpha val="43137"/>
                            </a:srgbClr>
                          </a:outerShdw>
                        </a:effectLst>
                      </a:endParaRPr>
                    </a:p>
                    <a:p>
                      <a:pPr marL="144000">
                        <a:lnSpc>
                          <a:spcPct val="100000"/>
                        </a:lnSpc>
                        <a:spcAft>
                          <a:spcPts val="0"/>
                        </a:spcAft>
                      </a:pPr>
                      <a:r>
                        <a:rPr lang="es-AR" sz="1400" kern="800" dirty="0">
                          <a:effectLst>
                            <a:outerShdw blurRad="38100" dist="38100" dir="2700000" algn="tl">
                              <a:srgbClr val="000000">
                                <a:alpha val="43137"/>
                              </a:srgbClr>
                            </a:outerShdw>
                          </a:effectLst>
                        </a:rPr>
                        <a:t> Iniciando se ve la timidez entre los niños y niñas, pero al momento de las rondas, canciones y juegos les permite integrarse para poder evidenciar que el juego se convierte en una estrategia eficaz para la dinamización del aprendizaje, en un momento para compartir y disfrutar. A demás les da a los niños y niñas  una nueva forma de aprender jugando, de convertir una rutina en un momento de disfrute creación y libertad.</a:t>
                      </a:r>
                      <a:endParaRPr lang="es-CO" sz="1400" dirty="0">
                        <a:effectLst>
                          <a:outerShdw blurRad="38100" dist="38100" dir="2700000" algn="tl">
                            <a:srgbClr val="000000">
                              <a:alpha val="43137"/>
                            </a:srgbClr>
                          </a:outerShdw>
                        </a:effectLst>
                      </a:endParaRPr>
                    </a:p>
                    <a:p>
                      <a:pPr marL="144000">
                        <a:lnSpc>
                          <a:spcPct val="100000"/>
                        </a:lnSpc>
                        <a:spcAft>
                          <a:spcPts val="0"/>
                        </a:spcAft>
                      </a:pPr>
                      <a:r>
                        <a:rPr lang="es-AR" sz="1400" kern="800" dirty="0">
                          <a:effectLst>
                            <a:outerShdw blurRad="38100" dist="38100" dir="2700000" algn="tl">
                              <a:srgbClr val="000000">
                                <a:alpha val="43137"/>
                              </a:srgbClr>
                            </a:outerShdw>
                          </a:effectLst>
                        </a:rPr>
                        <a:t>Cabe reflexionar que estas actividades sirven como elemento para reforzar los valores y la sana convivencia. </a:t>
                      </a:r>
                      <a:endParaRPr lang="es-CO" sz="1400" dirty="0">
                        <a:effectLst>
                          <a:outerShdw blurRad="38100" dist="38100" dir="2700000" algn="tl">
                            <a:srgbClr val="000000">
                              <a:alpha val="43137"/>
                            </a:srgbClr>
                          </a:outerShdw>
                        </a:effectLst>
                        <a:latin typeface="Calibri"/>
                        <a:ea typeface="Calibri"/>
                        <a:cs typeface="Times New Roman"/>
                      </a:endParaRPr>
                    </a:p>
                  </a:txBody>
                  <a:tcPr marL="3048" marR="3048" marT="0" marB="0"/>
                </a:tc>
                <a:extLst>
                  <a:ext uri="{0D108BD9-81ED-4DB2-BD59-A6C34878D82A}">
                    <a16:rowId xmlns:a16="http://schemas.microsoft.com/office/drawing/2014/main" val="10001"/>
                  </a:ext>
                </a:extLst>
              </a:tr>
            </a:tbl>
          </a:graphicData>
        </a:graphic>
      </p:graphicFrame>
      <p:sp>
        <p:nvSpPr>
          <p:cNvPr id="3" name="Rectangle 1"/>
          <p:cNvSpPr>
            <a:spLocks noChangeArrowheads="1"/>
          </p:cNvSpPr>
          <p:nvPr/>
        </p:nvSpPr>
        <p:spPr bwMode="auto">
          <a:xfrm>
            <a:off x="2051720" y="1412776"/>
            <a:ext cx="475252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714500" algn="l"/>
              </a:tabLst>
            </a:pPr>
            <a:r>
              <a:rPr kumimoji="0" lang="es-AR" sz="12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HOGAR INFANTIL GUADALAJARA</a:t>
            </a:r>
            <a:endParaRPr kumimoji="0" lang="es-CO"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1714500" algn="l"/>
              </a:tabLst>
            </a:pPr>
            <a:r>
              <a:rPr kumimoji="0" lang="es-AR" sz="12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DIARIO DE CAMPO</a:t>
            </a:r>
            <a:endParaRPr kumimoji="0" lang="es-CO"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1714500" algn="l"/>
              </a:tabLst>
            </a:pPr>
            <a:r>
              <a:rPr kumimoji="0" lang="es-AR" sz="12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TEMA: </a:t>
            </a:r>
            <a:r>
              <a:rPr kumimoji="0" lang="es-AR" sz="1200" b="0" i="0" u="sng"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Subproyecto</a:t>
            </a:r>
            <a:r>
              <a:rPr kumimoji="0" lang="es-AR" sz="1200" b="0" i="0" u="sng"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El juego</a:t>
            </a:r>
            <a:r>
              <a:rPr kumimoji="0" lang="es-AR" sz="12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9232633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pic>
        <p:nvPicPr>
          <p:cNvPr id="11" name="Imagen 10" descr="C:\Users\14-R001\Downloads\IMG-20160417-WA0009.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0152" y="2276872"/>
            <a:ext cx="2664296" cy="2232248"/>
          </a:xfrm>
          <a:prstGeom prst="rect">
            <a:avLst/>
          </a:prstGeom>
          <a:noFill/>
          <a:ln>
            <a:noFill/>
          </a:ln>
        </p:spPr>
      </p:pic>
      <p:graphicFrame>
        <p:nvGraphicFramePr>
          <p:cNvPr id="12" name="Gráfico 11"/>
          <p:cNvGraphicFramePr/>
          <p:nvPr>
            <p:extLst>
              <p:ext uri="{D42A27DB-BD31-4B8C-83A1-F6EECF244321}">
                <p14:modId xmlns:p14="http://schemas.microsoft.com/office/powerpoint/2010/main" val="1159922323"/>
              </p:ext>
            </p:extLst>
          </p:nvPr>
        </p:nvGraphicFramePr>
        <p:xfrm>
          <a:off x="250825" y="1755777"/>
          <a:ext cx="5486400" cy="319990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6016936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2" name="1 Tabla"/>
          <p:cNvGraphicFramePr>
            <a:graphicFrameLocks noGrp="1"/>
          </p:cNvGraphicFramePr>
          <p:nvPr>
            <p:extLst>
              <p:ext uri="{D42A27DB-BD31-4B8C-83A1-F6EECF244321}">
                <p14:modId xmlns:p14="http://schemas.microsoft.com/office/powerpoint/2010/main" val="31038005"/>
              </p:ext>
            </p:extLst>
          </p:nvPr>
        </p:nvGraphicFramePr>
        <p:xfrm>
          <a:off x="250826" y="2132856"/>
          <a:ext cx="8353622" cy="4053840"/>
        </p:xfrm>
        <a:graphic>
          <a:graphicData uri="http://schemas.openxmlformats.org/drawingml/2006/table">
            <a:tbl>
              <a:tblPr firstRow="1" firstCol="1" bandRow="1">
                <a:tableStyleId>{0E3FDE45-AF77-4B5C-9715-49D594BDF05E}</a:tableStyleId>
              </a:tblPr>
              <a:tblGrid>
                <a:gridCol w="4071573">
                  <a:extLst>
                    <a:ext uri="{9D8B030D-6E8A-4147-A177-3AD203B41FA5}">
                      <a16:colId xmlns:a16="http://schemas.microsoft.com/office/drawing/2014/main" val="20000"/>
                    </a:ext>
                  </a:extLst>
                </a:gridCol>
                <a:gridCol w="4282049">
                  <a:extLst>
                    <a:ext uri="{9D8B030D-6E8A-4147-A177-3AD203B41FA5}">
                      <a16:colId xmlns:a16="http://schemas.microsoft.com/office/drawing/2014/main" val="20001"/>
                    </a:ext>
                  </a:extLst>
                </a:gridCol>
              </a:tblGrid>
              <a:tr h="138377">
                <a:tc>
                  <a:txBody>
                    <a:bodyPr/>
                    <a:lstStyle/>
                    <a:p>
                      <a:pPr marL="144000" algn="l">
                        <a:lnSpc>
                          <a:spcPct val="100000"/>
                        </a:lnSpc>
                        <a:spcAft>
                          <a:spcPts val="0"/>
                        </a:spcAft>
                      </a:pPr>
                      <a:r>
                        <a:rPr lang="es-AR" sz="1400" kern="800" dirty="0">
                          <a:effectLst>
                            <a:outerShdw blurRad="38100" dist="38100" dir="2700000" algn="tl">
                              <a:srgbClr val="000000">
                                <a:alpha val="43137"/>
                              </a:srgbClr>
                            </a:outerShdw>
                          </a:effectLst>
                        </a:rPr>
                        <a:t>Descripción de la situación</a:t>
                      </a:r>
                      <a:endParaRPr lang="es-CO" sz="1400" dirty="0">
                        <a:effectLst>
                          <a:outerShdw blurRad="38100" dist="38100" dir="2700000" algn="tl">
                            <a:srgbClr val="000000">
                              <a:alpha val="43137"/>
                            </a:srgbClr>
                          </a:outerShdw>
                        </a:effectLst>
                        <a:latin typeface="Calibri"/>
                        <a:ea typeface="Calibri"/>
                        <a:cs typeface="Times New Roman"/>
                      </a:endParaRPr>
                    </a:p>
                  </a:txBody>
                  <a:tcPr marL="53344" marR="53344" marT="0" marB="0"/>
                </a:tc>
                <a:tc>
                  <a:txBody>
                    <a:bodyPr/>
                    <a:lstStyle/>
                    <a:p>
                      <a:pPr marL="144000" algn="l">
                        <a:lnSpc>
                          <a:spcPct val="100000"/>
                        </a:lnSpc>
                        <a:spcAft>
                          <a:spcPts val="0"/>
                        </a:spcAft>
                      </a:pPr>
                      <a:r>
                        <a:rPr lang="es-AR" sz="1400" kern="800">
                          <a:effectLst>
                            <a:outerShdw blurRad="38100" dist="38100" dir="2700000" algn="tl">
                              <a:srgbClr val="000000">
                                <a:alpha val="43137"/>
                              </a:srgbClr>
                            </a:outerShdw>
                          </a:effectLst>
                        </a:rPr>
                        <a:t>Interpretación </a:t>
                      </a:r>
                      <a:endParaRPr lang="es-CO" sz="1400">
                        <a:effectLst>
                          <a:outerShdw blurRad="38100" dist="38100" dir="2700000" algn="tl">
                            <a:srgbClr val="000000">
                              <a:alpha val="43137"/>
                            </a:srgbClr>
                          </a:outerShdw>
                        </a:effectLst>
                        <a:latin typeface="Calibri"/>
                        <a:ea typeface="Calibri"/>
                        <a:cs typeface="Times New Roman"/>
                      </a:endParaRPr>
                    </a:p>
                  </a:txBody>
                  <a:tcPr marL="53344" marR="53344" marT="0" marB="0"/>
                </a:tc>
                <a:extLst>
                  <a:ext uri="{0D108BD9-81ED-4DB2-BD59-A6C34878D82A}">
                    <a16:rowId xmlns:a16="http://schemas.microsoft.com/office/drawing/2014/main" val="10000"/>
                  </a:ext>
                </a:extLst>
              </a:tr>
              <a:tr h="1949855">
                <a:tc>
                  <a:txBody>
                    <a:bodyPr/>
                    <a:lstStyle/>
                    <a:p>
                      <a:pPr marL="144000" algn="l">
                        <a:lnSpc>
                          <a:spcPct val="100000"/>
                        </a:lnSpc>
                        <a:spcAft>
                          <a:spcPts val="0"/>
                        </a:spcAft>
                      </a:pPr>
                      <a:r>
                        <a:rPr lang="es-AR" sz="1400" b="0" kern="800" dirty="0">
                          <a:effectLst>
                            <a:outerShdw blurRad="38100" dist="38100" dir="2700000" algn="tl">
                              <a:srgbClr val="000000">
                                <a:alpha val="43137"/>
                              </a:srgbClr>
                            </a:outerShdw>
                          </a:effectLst>
                        </a:rPr>
                        <a:t>Iniciamos la programación con nuevas actividades para trabajar.</a:t>
                      </a:r>
                      <a:endParaRPr lang="es-CO" sz="1400" b="0" dirty="0">
                        <a:effectLst>
                          <a:outerShdw blurRad="38100" dist="38100" dir="2700000" algn="tl">
                            <a:srgbClr val="000000">
                              <a:alpha val="43137"/>
                            </a:srgbClr>
                          </a:outerShdw>
                        </a:effectLst>
                      </a:endParaRPr>
                    </a:p>
                    <a:p>
                      <a:pPr marL="144000" algn="l">
                        <a:lnSpc>
                          <a:spcPct val="100000"/>
                        </a:lnSpc>
                        <a:spcAft>
                          <a:spcPts val="0"/>
                        </a:spcAft>
                      </a:pPr>
                      <a:r>
                        <a:rPr lang="es-AR" sz="1400" b="0" kern="800" dirty="0">
                          <a:effectLst>
                            <a:outerShdw blurRad="38100" dist="38100" dir="2700000" algn="tl">
                              <a:srgbClr val="000000">
                                <a:alpha val="43137"/>
                              </a:srgbClr>
                            </a:outerShdw>
                          </a:effectLst>
                        </a:rPr>
                        <a:t>Los niños y las niñas se observan muy animados y activos.</a:t>
                      </a:r>
                      <a:endParaRPr lang="es-CO" sz="1400" b="0" dirty="0">
                        <a:effectLst>
                          <a:outerShdw blurRad="38100" dist="38100" dir="2700000" algn="tl">
                            <a:srgbClr val="000000">
                              <a:alpha val="43137"/>
                            </a:srgbClr>
                          </a:outerShdw>
                        </a:effectLst>
                      </a:endParaRPr>
                    </a:p>
                    <a:p>
                      <a:pPr marL="144000" algn="l">
                        <a:lnSpc>
                          <a:spcPct val="100000"/>
                        </a:lnSpc>
                        <a:spcAft>
                          <a:spcPts val="0"/>
                        </a:spcAft>
                      </a:pPr>
                      <a:r>
                        <a:rPr lang="es-AR" sz="1400" b="0" kern="800" dirty="0">
                          <a:effectLst>
                            <a:outerShdw blurRad="38100" dist="38100" dir="2700000" algn="tl">
                              <a:srgbClr val="000000">
                                <a:alpha val="43137"/>
                              </a:srgbClr>
                            </a:outerShdw>
                          </a:effectLst>
                        </a:rPr>
                        <a:t>Se realiza las rondas y las canciones infantiles tales como: buenas tardes amiguitos, ronda de los pollitos, los conejos, entre otras. </a:t>
                      </a:r>
                      <a:endParaRPr lang="es-CO" sz="1400" b="0" dirty="0">
                        <a:effectLst>
                          <a:outerShdw blurRad="38100" dist="38100" dir="2700000" algn="tl">
                            <a:srgbClr val="000000">
                              <a:alpha val="43137"/>
                            </a:srgbClr>
                          </a:outerShdw>
                        </a:effectLst>
                      </a:endParaRPr>
                    </a:p>
                    <a:p>
                      <a:pPr marL="144000" algn="l">
                        <a:lnSpc>
                          <a:spcPct val="100000"/>
                        </a:lnSpc>
                        <a:spcAft>
                          <a:spcPts val="0"/>
                        </a:spcAft>
                      </a:pPr>
                      <a:r>
                        <a:rPr lang="es-AR" sz="1400" b="0" kern="800" dirty="0">
                          <a:effectLst>
                            <a:outerShdw blurRad="38100" dist="38100" dir="2700000" algn="tl">
                              <a:srgbClr val="000000">
                                <a:alpha val="43137"/>
                              </a:srgbClr>
                            </a:outerShdw>
                          </a:effectLst>
                        </a:rPr>
                        <a:t>Se da inicio a las actividades de exploración, en estas actividades los niños y las niñas participan y se logra los objetivos de recrearlos con movimientos corporales sencillos acordes a su edad.</a:t>
                      </a:r>
                      <a:endParaRPr lang="es-CO" sz="1400" b="0" dirty="0">
                        <a:effectLst>
                          <a:outerShdw blurRad="38100" dist="38100" dir="2700000" algn="tl">
                            <a:srgbClr val="000000">
                              <a:alpha val="43137"/>
                            </a:srgbClr>
                          </a:outerShdw>
                        </a:effectLst>
                      </a:endParaRPr>
                    </a:p>
                    <a:p>
                      <a:pPr marL="144000" algn="l">
                        <a:lnSpc>
                          <a:spcPct val="100000"/>
                        </a:lnSpc>
                        <a:spcAft>
                          <a:spcPts val="0"/>
                        </a:spcAft>
                      </a:pPr>
                      <a:r>
                        <a:rPr lang="es-AR" sz="1400" b="0" kern="800" dirty="0">
                          <a:effectLst>
                            <a:outerShdw blurRad="38100" dist="38100" dir="2700000" algn="tl">
                              <a:srgbClr val="000000">
                                <a:alpha val="43137"/>
                              </a:srgbClr>
                            </a:outerShdw>
                          </a:effectLst>
                        </a:rPr>
                        <a:t>Más adelante en la retroalimentación se juega, se refuerza y se activa el enriquecimiento de los valores y as sana convivencia. </a:t>
                      </a:r>
                      <a:endParaRPr lang="es-CO" sz="1400" b="0" dirty="0">
                        <a:effectLst>
                          <a:outerShdw blurRad="38100" dist="38100" dir="2700000" algn="tl">
                            <a:srgbClr val="000000">
                              <a:alpha val="43137"/>
                            </a:srgbClr>
                          </a:outerShdw>
                        </a:effectLst>
                      </a:endParaRPr>
                    </a:p>
                    <a:p>
                      <a:pPr marL="144000" algn="l">
                        <a:lnSpc>
                          <a:spcPct val="100000"/>
                        </a:lnSpc>
                        <a:spcAft>
                          <a:spcPts val="0"/>
                        </a:spcAft>
                      </a:pPr>
                      <a:r>
                        <a:rPr lang="es-AR" sz="1400" b="0" kern="800" dirty="0">
                          <a:effectLst>
                            <a:outerShdw blurRad="38100" dist="38100" dir="2700000" algn="tl">
                              <a:srgbClr val="000000">
                                <a:alpha val="43137"/>
                              </a:srgbClr>
                            </a:outerShdw>
                          </a:effectLst>
                        </a:rPr>
                        <a:t>El grupo es muy bueno y obediente, así finaliza una semana más de actividades que favorecen el crecimiento personal de los pequeños. </a:t>
                      </a:r>
                      <a:endParaRPr lang="es-CO" sz="1400" b="0" dirty="0">
                        <a:effectLst>
                          <a:outerShdw blurRad="38100" dist="38100" dir="2700000" algn="tl">
                            <a:srgbClr val="000000">
                              <a:alpha val="43137"/>
                            </a:srgbClr>
                          </a:outerShdw>
                        </a:effectLst>
                      </a:endParaRPr>
                    </a:p>
                    <a:p>
                      <a:pPr marL="144000" algn="l">
                        <a:lnSpc>
                          <a:spcPct val="100000"/>
                        </a:lnSpc>
                        <a:spcAft>
                          <a:spcPts val="0"/>
                        </a:spcAft>
                      </a:pPr>
                      <a:r>
                        <a:rPr lang="es-AR" sz="1400" kern="800" dirty="0">
                          <a:effectLst>
                            <a:outerShdw blurRad="38100" dist="38100" dir="2700000" algn="tl">
                              <a:srgbClr val="000000">
                                <a:alpha val="43137"/>
                              </a:srgbClr>
                            </a:outerShdw>
                          </a:effectLst>
                        </a:rPr>
                        <a:t> </a:t>
                      </a:r>
                      <a:endParaRPr lang="es-CO" sz="1400" dirty="0">
                        <a:effectLst>
                          <a:outerShdw blurRad="38100" dist="38100" dir="2700000" algn="tl">
                            <a:srgbClr val="000000">
                              <a:alpha val="43137"/>
                            </a:srgbClr>
                          </a:outerShdw>
                        </a:effectLst>
                        <a:latin typeface="Calibri"/>
                        <a:ea typeface="Calibri"/>
                        <a:cs typeface="Times New Roman"/>
                      </a:endParaRPr>
                    </a:p>
                  </a:txBody>
                  <a:tcPr marL="53344" marR="53344" marT="0" marB="0"/>
                </a:tc>
                <a:tc>
                  <a:txBody>
                    <a:bodyPr/>
                    <a:lstStyle/>
                    <a:p>
                      <a:pPr marL="144000" algn="l">
                        <a:lnSpc>
                          <a:spcPct val="100000"/>
                        </a:lnSpc>
                        <a:spcAft>
                          <a:spcPts val="0"/>
                        </a:spcAft>
                      </a:pPr>
                      <a:r>
                        <a:rPr lang="es-AR" sz="1400" kern="800" dirty="0">
                          <a:effectLst>
                            <a:outerShdw blurRad="38100" dist="38100" dir="2700000" algn="tl">
                              <a:srgbClr val="000000">
                                <a:alpha val="43137"/>
                              </a:srgbClr>
                            </a:outerShdw>
                          </a:effectLst>
                        </a:rPr>
                        <a:t> </a:t>
                      </a:r>
                      <a:endParaRPr lang="es-CO" sz="1400" dirty="0">
                        <a:effectLst>
                          <a:outerShdw blurRad="38100" dist="38100" dir="2700000" algn="tl">
                            <a:srgbClr val="000000">
                              <a:alpha val="43137"/>
                            </a:srgbClr>
                          </a:outerShdw>
                        </a:effectLst>
                      </a:endParaRPr>
                    </a:p>
                    <a:p>
                      <a:pPr marL="144000" algn="l">
                        <a:lnSpc>
                          <a:spcPct val="100000"/>
                        </a:lnSpc>
                        <a:spcAft>
                          <a:spcPts val="0"/>
                        </a:spcAft>
                      </a:pPr>
                      <a:r>
                        <a:rPr lang="es-AR" sz="1400" kern="800" dirty="0">
                          <a:effectLst>
                            <a:outerShdw blurRad="38100" dist="38100" dir="2700000" algn="tl">
                              <a:srgbClr val="000000">
                                <a:alpha val="43137"/>
                              </a:srgbClr>
                            </a:outerShdw>
                          </a:effectLst>
                        </a:rPr>
                        <a:t> Ya para estas fechas los niños y niñas evidencian su integración con facilidad a las actividades que se realizan con ellos cada día y  semana que pasa. </a:t>
                      </a:r>
                      <a:endParaRPr lang="es-CO" sz="1400" dirty="0">
                        <a:effectLst>
                          <a:outerShdw blurRad="38100" dist="38100" dir="2700000" algn="tl">
                            <a:srgbClr val="000000">
                              <a:alpha val="43137"/>
                            </a:srgbClr>
                          </a:outerShdw>
                        </a:effectLst>
                      </a:endParaRPr>
                    </a:p>
                    <a:p>
                      <a:pPr marL="144000" algn="l">
                        <a:lnSpc>
                          <a:spcPct val="100000"/>
                        </a:lnSpc>
                        <a:spcAft>
                          <a:spcPts val="0"/>
                        </a:spcAft>
                      </a:pPr>
                      <a:r>
                        <a:rPr lang="es-AR" sz="1400" kern="800" dirty="0">
                          <a:effectLst>
                            <a:outerShdw blurRad="38100" dist="38100" dir="2700000" algn="tl">
                              <a:srgbClr val="000000">
                                <a:alpha val="43137"/>
                              </a:srgbClr>
                            </a:outerShdw>
                          </a:effectLst>
                        </a:rPr>
                        <a:t>En los juegos y recreación que se realiza efectúan con facilidad las actividades demostrando su habilidad social y corporal. </a:t>
                      </a:r>
                      <a:endParaRPr lang="es-CO" sz="1400" dirty="0">
                        <a:effectLst>
                          <a:outerShdw blurRad="38100" dist="38100" dir="2700000" algn="tl">
                            <a:srgbClr val="000000">
                              <a:alpha val="43137"/>
                            </a:srgbClr>
                          </a:outerShdw>
                        </a:effectLst>
                      </a:endParaRPr>
                    </a:p>
                    <a:p>
                      <a:pPr marL="144000" algn="l">
                        <a:lnSpc>
                          <a:spcPct val="100000"/>
                        </a:lnSpc>
                        <a:spcAft>
                          <a:spcPts val="0"/>
                        </a:spcAft>
                      </a:pPr>
                      <a:r>
                        <a:rPr lang="es-AR" sz="1400" kern="800" dirty="0">
                          <a:effectLst>
                            <a:outerShdw blurRad="38100" dist="38100" dir="2700000" algn="tl">
                              <a:srgbClr val="000000">
                                <a:alpha val="43137"/>
                              </a:srgbClr>
                            </a:outerShdw>
                          </a:effectLst>
                        </a:rPr>
                        <a:t>Igualmente la sana convivencia que cada día se ve más fortalecida y los valores que cada día se fortalecen en los juegos y la recreación. </a:t>
                      </a:r>
                      <a:endParaRPr lang="es-CO" sz="1400" dirty="0">
                        <a:effectLst>
                          <a:outerShdw blurRad="38100" dist="38100" dir="2700000" algn="tl">
                            <a:srgbClr val="000000">
                              <a:alpha val="43137"/>
                            </a:srgbClr>
                          </a:outerShdw>
                        </a:effectLst>
                      </a:endParaRPr>
                    </a:p>
                    <a:p>
                      <a:pPr marL="144000" algn="l">
                        <a:lnSpc>
                          <a:spcPct val="100000"/>
                        </a:lnSpc>
                        <a:spcAft>
                          <a:spcPts val="0"/>
                        </a:spcAft>
                      </a:pPr>
                      <a:r>
                        <a:rPr lang="es-AR" sz="1400" kern="800" dirty="0">
                          <a:effectLst>
                            <a:outerShdw blurRad="38100" dist="38100" dir="2700000" algn="tl">
                              <a:srgbClr val="000000">
                                <a:alpha val="43137"/>
                              </a:srgbClr>
                            </a:outerShdw>
                          </a:effectLst>
                        </a:rPr>
                        <a:t>La rutina se convierte  en un momento de disfrute creación y libertad, potenciando significativamente sus competencias, convivencia y valores.</a:t>
                      </a:r>
                      <a:endParaRPr lang="es-CO" sz="1400" dirty="0">
                        <a:effectLst>
                          <a:outerShdw blurRad="38100" dist="38100" dir="2700000" algn="tl">
                            <a:srgbClr val="000000">
                              <a:alpha val="43137"/>
                            </a:srgbClr>
                          </a:outerShdw>
                        </a:effectLst>
                        <a:latin typeface="Calibri"/>
                        <a:ea typeface="Calibri"/>
                        <a:cs typeface="Times New Roman"/>
                      </a:endParaRPr>
                    </a:p>
                  </a:txBody>
                  <a:tcPr marL="53344" marR="53344" marT="0" marB="0"/>
                </a:tc>
                <a:extLst>
                  <a:ext uri="{0D108BD9-81ED-4DB2-BD59-A6C34878D82A}">
                    <a16:rowId xmlns:a16="http://schemas.microsoft.com/office/drawing/2014/main" val="10001"/>
                  </a:ext>
                </a:extLst>
              </a:tr>
            </a:tbl>
          </a:graphicData>
        </a:graphic>
      </p:graphicFrame>
      <p:sp>
        <p:nvSpPr>
          <p:cNvPr id="3" name="Rectangle 1"/>
          <p:cNvSpPr>
            <a:spLocks noChangeArrowheads="1"/>
          </p:cNvSpPr>
          <p:nvPr/>
        </p:nvSpPr>
        <p:spPr bwMode="auto">
          <a:xfrm>
            <a:off x="2767956" y="1233895"/>
            <a:ext cx="3211778"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algn="ctr" fontAlgn="base">
              <a:spcBef>
                <a:spcPct val="0"/>
              </a:spcBef>
              <a:spcAft>
                <a:spcPct val="0"/>
              </a:spcAft>
              <a:tabLst>
                <a:tab pos="1714500" algn="l"/>
              </a:tabLst>
            </a:pPr>
            <a:r>
              <a:rPr lang="es-AR" sz="1400" b="1" dirty="0">
                <a:effectLst>
                  <a:outerShdw blurRad="38100" dist="38100" dir="2700000" algn="tl">
                    <a:srgbClr val="000000">
                      <a:alpha val="43137"/>
                    </a:srgbClr>
                  </a:outerShdw>
                </a:effectLst>
                <a:latin typeface="Arial" pitchFamily="34" charset="0"/>
                <a:ea typeface="Times New Roman" pitchFamily="18" charset="0"/>
                <a:cs typeface="Times New Roman" pitchFamily="18" charset="0"/>
              </a:rPr>
              <a:t>HOGAR INFANTIL GUADALAJARA</a:t>
            </a:r>
            <a:endParaRPr lang="es-CO" sz="1400" dirty="0">
              <a:effectLst>
                <a:outerShdw blurRad="38100" dist="38100" dir="2700000" algn="tl">
                  <a:srgbClr val="000000">
                    <a:alpha val="43137"/>
                  </a:srgbClr>
                </a:outerShdw>
              </a:effectLst>
              <a:latin typeface="Arial" pitchFamily="34" charset="0"/>
              <a:cs typeface="Arial" pitchFamily="34" charset="0"/>
            </a:endParaRPr>
          </a:p>
          <a:p>
            <a:pPr lvl="0" algn="ctr" eaLnBrk="0" fontAlgn="base" hangingPunct="0">
              <a:spcBef>
                <a:spcPct val="0"/>
              </a:spcBef>
              <a:spcAft>
                <a:spcPct val="0"/>
              </a:spcAft>
              <a:tabLst>
                <a:tab pos="1714500" algn="l"/>
              </a:tabLst>
            </a:pPr>
            <a:r>
              <a:rPr lang="es-AR" sz="1400" b="1" dirty="0">
                <a:effectLst>
                  <a:outerShdw blurRad="38100" dist="38100" dir="2700000" algn="tl">
                    <a:srgbClr val="000000">
                      <a:alpha val="43137"/>
                    </a:srgbClr>
                  </a:outerShdw>
                </a:effectLst>
                <a:latin typeface="Arial" pitchFamily="34" charset="0"/>
                <a:ea typeface="Times New Roman" pitchFamily="18" charset="0"/>
                <a:cs typeface="Times New Roman" pitchFamily="18" charset="0"/>
              </a:rPr>
              <a:t>DIARIO DE CAMPO</a:t>
            </a:r>
          </a:p>
          <a:p>
            <a:pPr marL="0" marR="0" lvl="0" indent="0" algn="l" defTabSz="914400" rtl="0" eaLnBrk="0" fontAlgn="base" latinLnBrk="0" hangingPunct="0">
              <a:lnSpc>
                <a:spcPct val="100000"/>
              </a:lnSpc>
              <a:spcBef>
                <a:spcPct val="0"/>
              </a:spcBef>
              <a:spcAft>
                <a:spcPct val="0"/>
              </a:spcAft>
              <a:buClrTx/>
              <a:buSzTx/>
              <a:buFontTx/>
              <a:buNone/>
              <a:tabLst>
                <a:tab pos="1714500" algn="l"/>
              </a:tabLst>
            </a:pPr>
            <a:r>
              <a:rPr kumimoji="0" lang="es-AR" sz="14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TEMA: </a:t>
            </a:r>
            <a:r>
              <a:rPr kumimoji="0" lang="es-AR" sz="1400" b="0" i="0" u="sng"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Subproyecto</a:t>
            </a:r>
            <a:r>
              <a:rPr kumimoji="0" lang="es-AR" sz="1400" b="0" i="0" u="sng"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La recreación </a:t>
            </a:r>
            <a:endParaRPr kumimoji="0" lang="es-CO"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6783781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11" name="Gráfico 10"/>
          <p:cNvGraphicFramePr/>
          <p:nvPr>
            <p:extLst>
              <p:ext uri="{D42A27DB-BD31-4B8C-83A1-F6EECF244321}">
                <p14:modId xmlns:p14="http://schemas.microsoft.com/office/powerpoint/2010/main" val="2372518011"/>
              </p:ext>
            </p:extLst>
          </p:nvPr>
        </p:nvGraphicFramePr>
        <p:xfrm>
          <a:off x="754856" y="2110494"/>
          <a:ext cx="4608512" cy="3370437"/>
        </p:xfrm>
        <a:graphic>
          <a:graphicData uri="http://schemas.openxmlformats.org/drawingml/2006/chart">
            <c:chart xmlns:c="http://schemas.openxmlformats.org/drawingml/2006/chart" xmlns:r="http://schemas.openxmlformats.org/officeDocument/2006/relationships" r:id="rId3"/>
          </a:graphicData>
        </a:graphic>
      </p:graphicFrame>
      <p:pic>
        <p:nvPicPr>
          <p:cNvPr id="12" name="Imagen 11" descr="C:\Users\14-R001\Downloads\10958799_869644069777455_5603299778260599695_n.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15780" y="2507371"/>
            <a:ext cx="2556619" cy="2217773"/>
          </a:xfrm>
          <a:prstGeom prst="rect">
            <a:avLst/>
          </a:prstGeom>
          <a:noFill/>
          <a:ln>
            <a:noFill/>
          </a:ln>
        </p:spPr>
      </p:pic>
    </p:spTree>
    <p:extLst>
      <p:ext uri="{BB962C8B-B14F-4D97-AF65-F5344CB8AC3E}">
        <p14:creationId xmlns:p14="http://schemas.microsoft.com/office/powerpoint/2010/main" val="5827265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2" name="1 Tabla"/>
          <p:cNvGraphicFramePr>
            <a:graphicFrameLocks noGrp="1"/>
          </p:cNvGraphicFramePr>
          <p:nvPr>
            <p:extLst>
              <p:ext uri="{D42A27DB-BD31-4B8C-83A1-F6EECF244321}">
                <p14:modId xmlns:p14="http://schemas.microsoft.com/office/powerpoint/2010/main" val="1062745850"/>
              </p:ext>
            </p:extLst>
          </p:nvPr>
        </p:nvGraphicFramePr>
        <p:xfrm>
          <a:off x="539552" y="2276872"/>
          <a:ext cx="8136136" cy="4145280"/>
        </p:xfrm>
        <a:graphic>
          <a:graphicData uri="http://schemas.openxmlformats.org/drawingml/2006/table">
            <a:tbl>
              <a:tblPr firstRow="1" firstCol="1" bandRow="1">
                <a:tableStyleId>{0E3FDE45-AF77-4B5C-9715-49D594BDF05E}</a:tableStyleId>
              </a:tblPr>
              <a:tblGrid>
                <a:gridCol w="4045774">
                  <a:extLst>
                    <a:ext uri="{9D8B030D-6E8A-4147-A177-3AD203B41FA5}">
                      <a16:colId xmlns:a16="http://schemas.microsoft.com/office/drawing/2014/main" val="20000"/>
                    </a:ext>
                  </a:extLst>
                </a:gridCol>
                <a:gridCol w="4090362">
                  <a:extLst>
                    <a:ext uri="{9D8B030D-6E8A-4147-A177-3AD203B41FA5}">
                      <a16:colId xmlns:a16="http://schemas.microsoft.com/office/drawing/2014/main" val="20001"/>
                    </a:ext>
                  </a:extLst>
                </a:gridCol>
              </a:tblGrid>
              <a:tr h="221832">
                <a:tc>
                  <a:txBody>
                    <a:bodyPr/>
                    <a:lstStyle/>
                    <a:p>
                      <a:pPr algn="ctr">
                        <a:lnSpc>
                          <a:spcPct val="100000"/>
                        </a:lnSpc>
                        <a:spcAft>
                          <a:spcPts val="0"/>
                        </a:spcAft>
                      </a:pPr>
                      <a:r>
                        <a:rPr lang="es-AR" sz="1600" kern="800" dirty="0">
                          <a:effectLst>
                            <a:outerShdw blurRad="38100" dist="38100" dir="2700000" algn="tl">
                              <a:srgbClr val="000000">
                                <a:alpha val="43137"/>
                              </a:srgbClr>
                            </a:outerShdw>
                          </a:effectLst>
                        </a:rPr>
                        <a:t>Descripción de la situación</a:t>
                      </a:r>
                      <a:endParaRPr lang="es-CO" sz="1600" dirty="0">
                        <a:effectLst>
                          <a:outerShdw blurRad="38100" dist="38100" dir="2700000" algn="tl">
                            <a:srgbClr val="000000">
                              <a:alpha val="43137"/>
                            </a:srgbClr>
                          </a:outerShdw>
                        </a:effectLst>
                        <a:latin typeface="Arial" pitchFamily="34" charset="0"/>
                        <a:ea typeface="Calibri"/>
                        <a:cs typeface="Arial" pitchFamily="34" charset="0"/>
                      </a:endParaRPr>
                    </a:p>
                  </a:txBody>
                  <a:tcPr marL="48521" marR="48521" marT="0" marB="0"/>
                </a:tc>
                <a:tc>
                  <a:txBody>
                    <a:bodyPr/>
                    <a:lstStyle/>
                    <a:p>
                      <a:pPr algn="ctr">
                        <a:lnSpc>
                          <a:spcPct val="100000"/>
                        </a:lnSpc>
                        <a:spcAft>
                          <a:spcPts val="0"/>
                        </a:spcAft>
                      </a:pPr>
                      <a:r>
                        <a:rPr lang="es-AR" sz="1600" kern="800">
                          <a:effectLst>
                            <a:outerShdw blurRad="38100" dist="38100" dir="2700000" algn="tl">
                              <a:srgbClr val="000000">
                                <a:alpha val="43137"/>
                              </a:srgbClr>
                            </a:outerShdw>
                          </a:effectLst>
                        </a:rPr>
                        <a:t>Interpretación</a:t>
                      </a:r>
                      <a:endParaRPr lang="es-CO" sz="1600">
                        <a:effectLst>
                          <a:outerShdw blurRad="38100" dist="38100" dir="2700000" algn="tl">
                            <a:srgbClr val="000000">
                              <a:alpha val="43137"/>
                            </a:srgbClr>
                          </a:outerShdw>
                        </a:effectLst>
                        <a:latin typeface="Arial" pitchFamily="34" charset="0"/>
                        <a:ea typeface="Calibri"/>
                        <a:cs typeface="Arial" pitchFamily="34" charset="0"/>
                      </a:endParaRPr>
                    </a:p>
                  </a:txBody>
                  <a:tcPr marL="48521" marR="48521" marT="0" marB="0"/>
                </a:tc>
                <a:extLst>
                  <a:ext uri="{0D108BD9-81ED-4DB2-BD59-A6C34878D82A}">
                    <a16:rowId xmlns:a16="http://schemas.microsoft.com/office/drawing/2014/main" val="10000"/>
                  </a:ext>
                </a:extLst>
              </a:tr>
              <a:tr h="3549304">
                <a:tc>
                  <a:txBody>
                    <a:bodyPr/>
                    <a:lstStyle/>
                    <a:p>
                      <a:pPr>
                        <a:lnSpc>
                          <a:spcPct val="100000"/>
                        </a:lnSpc>
                        <a:spcAft>
                          <a:spcPts val="0"/>
                        </a:spcAft>
                      </a:pPr>
                      <a:r>
                        <a:rPr lang="es-AR" sz="1600" b="0" kern="800" dirty="0">
                          <a:effectLst>
                            <a:outerShdw blurRad="38100" dist="38100" dir="2700000" algn="tl">
                              <a:srgbClr val="000000">
                                <a:alpha val="43137"/>
                              </a:srgbClr>
                            </a:outerShdw>
                          </a:effectLst>
                        </a:rPr>
                        <a:t>Iniciamos las actividades con buena actitud, todos asistieron puntualmente. Las actividades programadas dieron inicio con el saludo, las rondas como el </a:t>
                      </a:r>
                      <a:r>
                        <a:rPr lang="es-AR" sz="1600" b="0" kern="800" dirty="0" err="1">
                          <a:effectLst>
                            <a:outerShdw blurRad="38100" dist="38100" dir="2700000" algn="tl">
                              <a:srgbClr val="000000">
                                <a:alpha val="43137"/>
                              </a:srgbClr>
                            </a:outerShdw>
                          </a:effectLst>
                        </a:rPr>
                        <a:t>bugui</a:t>
                      </a:r>
                      <a:r>
                        <a:rPr lang="es-AR" sz="1600" b="0" kern="800" dirty="0">
                          <a:effectLst>
                            <a:outerShdw blurRad="38100" dist="38100" dir="2700000" algn="tl">
                              <a:srgbClr val="000000">
                                <a:alpha val="43137"/>
                              </a:srgbClr>
                            </a:outerShdw>
                          </a:effectLst>
                        </a:rPr>
                        <a:t> </a:t>
                      </a:r>
                      <a:r>
                        <a:rPr lang="es-AR" sz="1600" b="0" kern="800" dirty="0" err="1">
                          <a:effectLst>
                            <a:outerShdw blurRad="38100" dist="38100" dir="2700000" algn="tl">
                              <a:srgbClr val="000000">
                                <a:alpha val="43137"/>
                              </a:srgbClr>
                            </a:outerShdw>
                          </a:effectLst>
                        </a:rPr>
                        <a:t>bugui</a:t>
                      </a:r>
                      <a:r>
                        <a:rPr lang="es-AR" sz="1600" b="0" kern="800" dirty="0">
                          <a:effectLst>
                            <a:outerShdw blurRad="38100" dist="38100" dir="2700000" algn="tl">
                              <a:srgbClr val="000000">
                                <a:alpha val="43137"/>
                              </a:srgbClr>
                            </a:outerShdw>
                          </a:effectLst>
                        </a:rPr>
                        <a:t>, la taza, la iguana, entre otras, las cuales los niños ya se saben muy bien ya que cantamos constantemente para la integración en lo programado.</a:t>
                      </a:r>
                      <a:endParaRPr lang="es-CO" sz="1600" b="0" dirty="0">
                        <a:effectLst>
                          <a:outerShdw blurRad="38100" dist="38100" dir="2700000" algn="tl">
                            <a:srgbClr val="000000">
                              <a:alpha val="43137"/>
                            </a:srgbClr>
                          </a:outerShdw>
                        </a:effectLst>
                      </a:endParaRPr>
                    </a:p>
                    <a:p>
                      <a:pPr>
                        <a:lnSpc>
                          <a:spcPct val="100000"/>
                        </a:lnSpc>
                        <a:spcAft>
                          <a:spcPts val="0"/>
                        </a:spcAft>
                      </a:pPr>
                      <a:r>
                        <a:rPr lang="es-AR" sz="1600" b="0" kern="800" dirty="0">
                          <a:effectLst>
                            <a:outerShdw blurRad="38100" dist="38100" dir="2700000" algn="tl">
                              <a:srgbClr val="000000">
                                <a:alpha val="43137"/>
                              </a:srgbClr>
                            </a:outerShdw>
                          </a:effectLst>
                        </a:rPr>
                        <a:t>La exploración donde se efectúan las actividades donde se fortalece la integración y la comunicación entre os niños y las niñas. Son un éxito ya que los niños y niñas las realizan con facilidad y entusiasmo.  </a:t>
                      </a:r>
                      <a:endParaRPr lang="es-CO" sz="1600" b="0" dirty="0">
                        <a:effectLst>
                          <a:outerShdw blurRad="38100" dist="38100" dir="2700000" algn="tl">
                            <a:srgbClr val="000000">
                              <a:alpha val="43137"/>
                            </a:srgbClr>
                          </a:outerShdw>
                        </a:effectLst>
                      </a:endParaRPr>
                    </a:p>
                    <a:p>
                      <a:pPr>
                        <a:lnSpc>
                          <a:spcPct val="100000"/>
                        </a:lnSpc>
                        <a:spcAft>
                          <a:spcPts val="0"/>
                        </a:spcAft>
                      </a:pPr>
                      <a:r>
                        <a:rPr lang="es-AR" sz="1600" b="0" kern="800" dirty="0">
                          <a:effectLst>
                            <a:outerShdw blurRad="38100" dist="38100" dir="2700000" algn="tl">
                              <a:srgbClr val="000000">
                                <a:alpha val="43137"/>
                              </a:srgbClr>
                            </a:outerShdw>
                          </a:effectLst>
                        </a:rPr>
                        <a:t>Los resultados son excelentes ya que se evidencia con unos niños y niñas sociables y activos. Llenos de valores y normas de convivencia acordes a su edad.</a:t>
                      </a:r>
                      <a:endParaRPr lang="es-CO" sz="1600" b="0" dirty="0">
                        <a:effectLst>
                          <a:outerShdw blurRad="38100" dist="38100" dir="2700000" algn="tl">
                            <a:srgbClr val="000000">
                              <a:alpha val="43137"/>
                            </a:srgbClr>
                          </a:outerShdw>
                        </a:effectLst>
                        <a:latin typeface="Arial" pitchFamily="34" charset="0"/>
                        <a:ea typeface="Calibri"/>
                        <a:cs typeface="Arial" pitchFamily="34" charset="0"/>
                      </a:endParaRPr>
                    </a:p>
                  </a:txBody>
                  <a:tcPr marL="48521" marR="48521" marT="0" marB="0"/>
                </a:tc>
                <a:tc>
                  <a:txBody>
                    <a:bodyPr/>
                    <a:lstStyle/>
                    <a:p>
                      <a:pPr>
                        <a:lnSpc>
                          <a:spcPct val="100000"/>
                        </a:lnSpc>
                        <a:spcAft>
                          <a:spcPts val="0"/>
                        </a:spcAft>
                      </a:pPr>
                      <a:r>
                        <a:rPr lang="es-AR" sz="1600" b="0" kern="800" dirty="0">
                          <a:effectLst>
                            <a:outerShdw blurRad="38100" dist="38100" dir="2700000" algn="tl">
                              <a:srgbClr val="000000">
                                <a:alpha val="43137"/>
                              </a:srgbClr>
                            </a:outerShdw>
                          </a:effectLst>
                        </a:rPr>
                        <a:t>Las actividades se han venido fortaleciendo y se evidencia que los niños y las niñas disfrutan de estas, canta, juegan, ríen y disfrutan con la integración y la comunicación. </a:t>
                      </a:r>
                      <a:endParaRPr lang="es-CO" sz="1600" b="0" dirty="0">
                        <a:effectLst>
                          <a:outerShdw blurRad="38100" dist="38100" dir="2700000" algn="tl">
                            <a:srgbClr val="000000">
                              <a:alpha val="43137"/>
                            </a:srgbClr>
                          </a:outerShdw>
                        </a:effectLst>
                      </a:endParaRPr>
                    </a:p>
                    <a:p>
                      <a:pPr>
                        <a:lnSpc>
                          <a:spcPct val="100000"/>
                        </a:lnSpc>
                        <a:spcAft>
                          <a:spcPts val="0"/>
                        </a:spcAft>
                      </a:pPr>
                      <a:r>
                        <a:rPr lang="es-AR" sz="1600" b="0" kern="800" dirty="0">
                          <a:effectLst>
                            <a:outerShdw blurRad="38100" dist="38100" dir="2700000" algn="tl">
                              <a:srgbClr val="000000">
                                <a:alpha val="43137"/>
                              </a:srgbClr>
                            </a:outerShdw>
                          </a:effectLst>
                        </a:rPr>
                        <a:t> De aquí que el juego se convierta en una estrategia eficaz para la dinamización del aprendizaje, en un momento para compartir y disfrutar. A demás les da a los niños y niñas  una nueva forma de aprender jugando, de convertir una rutina en un momento de disfrute creación y libertad, potenciando significativamente la integración y la comunicación</a:t>
                      </a:r>
                      <a:r>
                        <a:rPr lang="es-AR" sz="1600" kern="800" dirty="0">
                          <a:effectLst>
                            <a:outerShdw blurRad="38100" dist="38100" dir="2700000" algn="tl">
                              <a:srgbClr val="000000">
                                <a:alpha val="43137"/>
                              </a:srgbClr>
                            </a:outerShdw>
                          </a:effectLst>
                        </a:rPr>
                        <a:t>. </a:t>
                      </a:r>
                      <a:endParaRPr lang="es-CO" sz="1600" dirty="0">
                        <a:effectLst>
                          <a:outerShdw blurRad="38100" dist="38100" dir="2700000" algn="tl">
                            <a:srgbClr val="000000">
                              <a:alpha val="43137"/>
                            </a:srgbClr>
                          </a:outerShdw>
                        </a:effectLst>
                        <a:latin typeface="Arial" pitchFamily="34" charset="0"/>
                        <a:ea typeface="Calibri"/>
                        <a:cs typeface="Arial" pitchFamily="34" charset="0"/>
                      </a:endParaRPr>
                    </a:p>
                  </a:txBody>
                  <a:tcPr marL="48521" marR="48521" marT="0" marB="0"/>
                </a:tc>
                <a:extLst>
                  <a:ext uri="{0D108BD9-81ED-4DB2-BD59-A6C34878D82A}">
                    <a16:rowId xmlns:a16="http://schemas.microsoft.com/office/drawing/2014/main" val="10001"/>
                  </a:ext>
                </a:extLst>
              </a:tr>
            </a:tbl>
          </a:graphicData>
        </a:graphic>
      </p:graphicFrame>
      <p:sp>
        <p:nvSpPr>
          <p:cNvPr id="3" name="Rectangle 1"/>
          <p:cNvSpPr>
            <a:spLocks noChangeArrowheads="1"/>
          </p:cNvSpPr>
          <p:nvPr/>
        </p:nvSpPr>
        <p:spPr bwMode="auto">
          <a:xfrm>
            <a:off x="2212832" y="1400732"/>
            <a:ext cx="4990470" cy="738664"/>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1714500" algn="l"/>
              </a:tabLst>
            </a:pPr>
            <a:r>
              <a:rPr kumimoji="0" lang="es-AR" sz="14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HOGAR INFANTIL GUADALAJARA</a:t>
            </a:r>
            <a:endParaRPr kumimoji="0" lang="es-E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1714500" algn="l"/>
              </a:tabLst>
            </a:pPr>
            <a:r>
              <a:rPr kumimoji="0" lang="es-AR" sz="14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DIARIO DE CAMPO</a:t>
            </a:r>
            <a:endParaRPr kumimoji="0" lang="es-ES"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1714500" algn="l"/>
              </a:tabLst>
            </a:pPr>
            <a:r>
              <a:rPr kumimoji="0" lang="es-AR" sz="1400" b="1"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TEMA: </a:t>
            </a:r>
            <a:r>
              <a:rPr kumimoji="0" lang="es-AR" sz="1400" b="0" i="0" u="sng" strike="noStrike" cap="none" normalizeH="0" baseline="0" dirty="0" err="1" smtClean="0">
                <a:ln>
                  <a:noFill/>
                </a:ln>
                <a:solidFill>
                  <a:schemeClr val="tx1"/>
                </a:solidFill>
                <a:effectLst/>
                <a:latin typeface="Arial" pitchFamily="34" charset="0"/>
                <a:ea typeface="Times New Roman" pitchFamily="18" charset="0"/>
                <a:cs typeface="Times New Roman" pitchFamily="18" charset="0"/>
              </a:rPr>
              <a:t>Subproyecto</a:t>
            </a:r>
            <a:r>
              <a:rPr kumimoji="0" lang="es-AR" sz="1400" b="0" i="0" u="sng"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 Juegos de integración y comunicación.</a:t>
            </a:r>
            <a:endParaRPr kumimoji="0" lang="es-AR" sz="20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763219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pic>
        <p:nvPicPr>
          <p:cNvPr id="12" name="Imagen 11" descr="C:\Users\14-R001\Downloads\1012134_623794901029041_215826468_n.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88092" y="2420888"/>
            <a:ext cx="2732906" cy="2160240"/>
          </a:xfrm>
          <a:prstGeom prst="rect">
            <a:avLst/>
          </a:prstGeom>
          <a:noFill/>
          <a:ln>
            <a:noFill/>
          </a:ln>
        </p:spPr>
      </p:pic>
      <p:graphicFrame>
        <p:nvGraphicFramePr>
          <p:cNvPr id="13" name="Gráfico 12"/>
          <p:cNvGraphicFramePr/>
          <p:nvPr>
            <p:extLst>
              <p:ext uri="{D42A27DB-BD31-4B8C-83A1-F6EECF244321}">
                <p14:modId xmlns:p14="http://schemas.microsoft.com/office/powerpoint/2010/main" val="2468705130"/>
              </p:ext>
            </p:extLst>
          </p:nvPr>
        </p:nvGraphicFramePr>
        <p:xfrm>
          <a:off x="250825" y="1900808"/>
          <a:ext cx="5041255" cy="3328392"/>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6668436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12" name="11 Gráfico"/>
          <p:cNvGraphicFramePr/>
          <p:nvPr>
            <p:extLst>
              <p:ext uri="{D42A27DB-BD31-4B8C-83A1-F6EECF244321}">
                <p14:modId xmlns:p14="http://schemas.microsoft.com/office/powerpoint/2010/main" val="61229468"/>
              </p:ext>
            </p:extLst>
          </p:nvPr>
        </p:nvGraphicFramePr>
        <p:xfrm>
          <a:off x="2486977" y="2327592"/>
          <a:ext cx="4170045" cy="2202815"/>
        </p:xfrm>
        <a:graphic>
          <a:graphicData uri="http://schemas.openxmlformats.org/drawingml/2006/chart">
            <c:chart xmlns:c="http://schemas.openxmlformats.org/drawingml/2006/chart" xmlns:r="http://schemas.openxmlformats.org/officeDocument/2006/relationships" r:id="rId3"/>
          </a:graphicData>
        </a:graphic>
      </p:graphicFrame>
      <p:sp>
        <p:nvSpPr>
          <p:cNvPr id="2" name="1 Rectángulo"/>
          <p:cNvSpPr/>
          <p:nvPr/>
        </p:nvSpPr>
        <p:spPr>
          <a:xfrm>
            <a:off x="1504417" y="1424970"/>
            <a:ext cx="5947903" cy="7078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CO" sz="4000" b="1" dirty="0">
                <a:solidFill>
                  <a:srgbClr val="C00000"/>
                </a:solidFill>
                <a:effectLst>
                  <a:outerShdw blurRad="38100" dist="38100" dir="2700000" algn="tl">
                    <a:srgbClr val="000000">
                      <a:alpha val="43137"/>
                    </a:srgbClr>
                  </a:outerShdw>
                </a:effectLst>
                <a:latin typeface="Arial Black" pitchFamily="34" charset="0"/>
              </a:rPr>
              <a:t>CONCLUSIONES</a:t>
            </a:r>
            <a:endParaRPr lang="es-CO" sz="4000" dirty="0">
              <a:solidFill>
                <a:srgbClr val="C00000"/>
              </a:solidFill>
              <a:effectLst>
                <a:outerShdw blurRad="38100" dist="38100" dir="2700000" algn="tl">
                  <a:srgbClr val="000000">
                    <a:alpha val="43137"/>
                  </a:srgbClr>
                </a:outerShdw>
              </a:effectLst>
              <a:latin typeface="Arial Black" pitchFamily="34" charset="0"/>
            </a:endParaRPr>
          </a:p>
        </p:txBody>
      </p:sp>
      <p:sp>
        <p:nvSpPr>
          <p:cNvPr id="3" name="2 Rectángulo"/>
          <p:cNvSpPr/>
          <p:nvPr/>
        </p:nvSpPr>
        <p:spPr>
          <a:xfrm>
            <a:off x="250825" y="2204864"/>
            <a:ext cx="8713663" cy="34163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s-CO" sz="2400" dirty="0">
                <a:effectLst>
                  <a:outerShdw blurRad="38100" dist="38100" dir="2700000" algn="tl">
                    <a:srgbClr val="000000">
                      <a:alpha val="43137"/>
                    </a:srgbClr>
                  </a:outerShdw>
                </a:effectLst>
              </a:rPr>
              <a:t>S</a:t>
            </a:r>
            <a:r>
              <a:rPr lang="es-CO" sz="2400" dirty="0" smtClean="0">
                <a:effectLst>
                  <a:outerShdw blurRad="38100" dist="38100" dir="2700000" algn="tl">
                    <a:srgbClr val="000000">
                      <a:alpha val="43137"/>
                    </a:srgbClr>
                  </a:outerShdw>
                </a:effectLst>
              </a:rPr>
              <a:t>e dio  </a:t>
            </a:r>
            <a:r>
              <a:rPr lang="es-CO" sz="2400" dirty="0">
                <a:effectLst>
                  <a:outerShdw blurRad="38100" dist="38100" dir="2700000" algn="tl">
                    <a:srgbClr val="000000">
                      <a:alpha val="43137"/>
                    </a:srgbClr>
                  </a:outerShdw>
                </a:effectLst>
              </a:rPr>
              <a:t>la oportunidad de adquirir habilidades sociales mediante la lúdica, </a:t>
            </a:r>
            <a:r>
              <a:rPr lang="es-CO" sz="2400" dirty="0" smtClean="0">
                <a:effectLst>
                  <a:outerShdw blurRad="38100" dist="38100" dir="2700000" algn="tl">
                    <a:srgbClr val="000000">
                      <a:alpha val="43137"/>
                    </a:srgbClr>
                  </a:outerShdw>
                </a:effectLst>
              </a:rPr>
              <a:t> </a:t>
            </a:r>
            <a:r>
              <a:rPr lang="es-CO" sz="2400" dirty="0">
                <a:effectLst>
                  <a:outerShdw blurRad="38100" dist="38100" dir="2700000" algn="tl">
                    <a:srgbClr val="000000">
                      <a:alpha val="43137"/>
                    </a:srgbClr>
                  </a:outerShdw>
                </a:effectLst>
              </a:rPr>
              <a:t>una tarea que debe ser implementada porque es una buena estrategia pedagógica que motiva a participar a toda la comunidad educativa y se obtienen resultados satisfactorios, por los aprendizajes que se logran. </a:t>
            </a:r>
          </a:p>
          <a:p>
            <a:r>
              <a:rPr lang="es-CO" sz="2400" dirty="0">
                <a:effectLst>
                  <a:outerShdw blurRad="38100" dist="38100" dir="2700000" algn="tl">
                    <a:srgbClr val="000000">
                      <a:alpha val="43137"/>
                    </a:srgbClr>
                  </a:outerShdw>
                </a:effectLst>
              </a:rPr>
              <a:t>  </a:t>
            </a:r>
            <a:endParaRPr lang="es-CO" sz="2400" dirty="0" smtClean="0">
              <a:effectLst>
                <a:outerShdw blurRad="38100" dist="38100" dir="2700000" algn="tl">
                  <a:srgbClr val="000000">
                    <a:alpha val="43137"/>
                  </a:srgbClr>
                </a:outerShdw>
              </a:effectLst>
            </a:endParaRPr>
          </a:p>
          <a:p>
            <a:r>
              <a:rPr lang="es-CO" sz="2400" dirty="0">
                <a:effectLst>
                  <a:outerShdw blurRad="38100" dist="38100" dir="2700000" algn="tl">
                    <a:srgbClr val="000000">
                      <a:alpha val="43137"/>
                    </a:srgbClr>
                  </a:outerShdw>
                </a:effectLst>
              </a:rPr>
              <a:t>S</a:t>
            </a:r>
            <a:r>
              <a:rPr lang="es-CO" sz="2400" dirty="0" smtClean="0">
                <a:effectLst>
                  <a:outerShdw blurRad="38100" dist="38100" dir="2700000" algn="tl">
                    <a:srgbClr val="000000">
                      <a:alpha val="43137"/>
                    </a:srgbClr>
                  </a:outerShdw>
                </a:effectLst>
              </a:rPr>
              <a:t>e </a:t>
            </a:r>
            <a:r>
              <a:rPr lang="es-CO" sz="2400" dirty="0">
                <a:effectLst>
                  <a:outerShdw blurRad="38100" dist="38100" dir="2700000" algn="tl">
                    <a:srgbClr val="000000">
                      <a:alpha val="43137"/>
                    </a:srgbClr>
                  </a:outerShdw>
                </a:effectLst>
              </a:rPr>
              <a:t>contextualizó y programaron juegos que fueron interesantes porque se obtuvieron beneficios que dejaron en ellos aprendizajes significativos </a:t>
            </a:r>
            <a:r>
              <a:rPr lang="es-CO" sz="2400" dirty="0" smtClean="0">
                <a:effectLst>
                  <a:outerShdw blurRad="38100" dist="38100" dir="2700000" algn="tl">
                    <a:srgbClr val="000000">
                      <a:alpha val="43137"/>
                    </a:srgbClr>
                  </a:outerShdw>
                </a:effectLst>
              </a:rPr>
              <a:t>.</a:t>
            </a:r>
            <a:r>
              <a:rPr lang="es-CO" sz="2400" dirty="0">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368067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12" name="11 Gráfico"/>
          <p:cNvGraphicFramePr/>
          <p:nvPr>
            <p:extLst>
              <p:ext uri="{D42A27DB-BD31-4B8C-83A1-F6EECF244321}">
                <p14:modId xmlns:p14="http://schemas.microsoft.com/office/powerpoint/2010/main" val="2300255779"/>
              </p:ext>
            </p:extLst>
          </p:nvPr>
        </p:nvGraphicFramePr>
        <p:xfrm>
          <a:off x="2436220" y="2247717"/>
          <a:ext cx="4170045" cy="2202815"/>
        </p:xfrm>
        <a:graphic>
          <a:graphicData uri="http://schemas.openxmlformats.org/drawingml/2006/chart">
            <c:chart xmlns:c="http://schemas.openxmlformats.org/drawingml/2006/chart" xmlns:r="http://schemas.openxmlformats.org/officeDocument/2006/relationships" r:id="rId3"/>
          </a:graphicData>
        </a:graphic>
      </p:graphicFrame>
      <p:sp>
        <p:nvSpPr>
          <p:cNvPr id="2" name="1 Rectángulo"/>
          <p:cNvSpPr/>
          <p:nvPr/>
        </p:nvSpPr>
        <p:spPr>
          <a:xfrm>
            <a:off x="1835696" y="1484784"/>
            <a:ext cx="5371095" cy="7078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CO" sz="4000" b="1" dirty="0">
                <a:solidFill>
                  <a:srgbClr val="C00000"/>
                </a:solidFill>
                <a:effectLst>
                  <a:outerShdw blurRad="38100" dist="38100" dir="2700000" algn="tl">
                    <a:srgbClr val="000000">
                      <a:alpha val="43137"/>
                    </a:srgbClr>
                  </a:outerShdw>
                </a:effectLst>
                <a:latin typeface="Arial Black" pitchFamily="34" charset="0"/>
              </a:rPr>
              <a:t>CONCLUSIONES</a:t>
            </a:r>
            <a:endParaRPr lang="es-CO" sz="4000" dirty="0">
              <a:solidFill>
                <a:srgbClr val="C00000"/>
              </a:solidFill>
              <a:effectLst>
                <a:outerShdw blurRad="38100" dist="38100" dir="2700000" algn="tl">
                  <a:srgbClr val="000000">
                    <a:alpha val="43137"/>
                  </a:srgbClr>
                </a:outerShdw>
              </a:effectLst>
              <a:latin typeface="Arial Black" pitchFamily="34" charset="0"/>
            </a:endParaRPr>
          </a:p>
        </p:txBody>
      </p:sp>
      <p:sp>
        <p:nvSpPr>
          <p:cNvPr id="3" name="2 Rectángulo"/>
          <p:cNvSpPr/>
          <p:nvPr/>
        </p:nvSpPr>
        <p:spPr>
          <a:xfrm>
            <a:off x="250825" y="2289587"/>
            <a:ext cx="8713663" cy="443198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s-CO" sz="2400" dirty="0">
                <a:effectLst>
                  <a:outerShdw blurRad="38100" dist="38100" dir="2700000" algn="tl">
                    <a:srgbClr val="000000">
                      <a:alpha val="43137"/>
                    </a:srgbClr>
                  </a:outerShdw>
                </a:effectLst>
              </a:rPr>
              <a:t>S</a:t>
            </a:r>
            <a:r>
              <a:rPr lang="es-CO" sz="2400" dirty="0" smtClean="0">
                <a:effectLst>
                  <a:outerShdw blurRad="38100" dist="38100" dir="2700000" algn="tl">
                    <a:srgbClr val="000000">
                      <a:alpha val="43137"/>
                    </a:srgbClr>
                  </a:outerShdw>
                </a:effectLst>
              </a:rPr>
              <a:t>e </a:t>
            </a:r>
            <a:r>
              <a:rPr lang="es-ES" sz="2400" dirty="0">
                <a:effectLst>
                  <a:outerShdw blurRad="38100" dist="38100" dir="2700000" algn="tl">
                    <a:srgbClr val="000000">
                      <a:alpha val="43137"/>
                    </a:srgbClr>
                  </a:outerShdw>
                </a:effectLst>
              </a:rPr>
              <a:t>fortalecieron las habilidades de los niños y niñas logrando aprendizajes significativos a través de actividades recreativas mediante las cuales se despertaron expectativas que dejaron aprovechar los momentos de descanso </a:t>
            </a:r>
            <a:r>
              <a:rPr lang="es-ES" sz="2400" dirty="0" smtClean="0">
                <a:effectLst>
                  <a:outerShdw blurRad="38100" dist="38100" dir="2700000" algn="tl">
                    <a:srgbClr val="000000">
                      <a:alpha val="43137"/>
                    </a:srgbClr>
                  </a:outerShdw>
                </a:effectLst>
              </a:rPr>
              <a:t>haciendo </a:t>
            </a:r>
            <a:r>
              <a:rPr lang="es-ES" sz="2400" dirty="0">
                <a:effectLst>
                  <a:outerShdw blurRad="38100" dist="38100" dir="2700000" algn="tl">
                    <a:srgbClr val="000000">
                      <a:alpha val="43137"/>
                    </a:srgbClr>
                  </a:outerShdw>
                </a:effectLst>
              </a:rPr>
              <a:t>aprovechar el tiempo </a:t>
            </a:r>
            <a:r>
              <a:rPr lang="es-ES" sz="2400" dirty="0" smtClean="0">
                <a:effectLst>
                  <a:outerShdw blurRad="38100" dist="38100" dir="2700000" algn="tl">
                    <a:srgbClr val="000000">
                      <a:alpha val="43137"/>
                    </a:srgbClr>
                  </a:outerShdw>
                </a:effectLst>
              </a:rPr>
              <a:t>libre</a:t>
            </a:r>
            <a:r>
              <a:rPr lang="es-ES" sz="2400" dirty="0">
                <a:effectLst>
                  <a:outerShdw blurRad="38100" dist="38100" dir="2700000" algn="tl">
                    <a:srgbClr val="000000">
                      <a:alpha val="43137"/>
                    </a:srgbClr>
                  </a:outerShdw>
                </a:effectLst>
              </a:rPr>
              <a:t>.</a:t>
            </a:r>
            <a:endParaRPr lang="es-CO" sz="2400" dirty="0">
              <a:effectLst>
                <a:outerShdw blurRad="38100" dist="38100" dir="2700000" algn="tl">
                  <a:srgbClr val="000000">
                    <a:alpha val="43137"/>
                  </a:srgbClr>
                </a:outerShdw>
              </a:effectLst>
            </a:endParaRPr>
          </a:p>
          <a:p>
            <a:r>
              <a:rPr lang="es-ES" sz="2400" dirty="0">
                <a:effectLst>
                  <a:outerShdw blurRad="38100" dist="38100" dir="2700000" algn="tl">
                    <a:srgbClr val="000000">
                      <a:alpha val="43137"/>
                    </a:srgbClr>
                  </a:outerShdw>
                </a:effectLst>
              </a:rPr>
              <a:t> </a:t>
            </a:r>
            <a:r>
              <a:rPr lang="es-CO" sz="2400" dirty="0">
                <a:effectLst>
                  <a:outerShdw blurRad="38100" dist="38100" dir="2700000" algn="tl">
                    <a:srgbClr val="000000">
                      <a:alpha val="43137"/>
                    </a:srgbClr>
                  </a:outerShdw>
                </a:effectLst>
              </a:rPr>
              <a:t> </a:t>
            </a:r>
          </a:p>
          <a:p>
            <a:r>
              <a:rPr lang="es-CO" sz="2400" dirty="0" smtClean="0">
                <a:effectLst>
                  <a:outerShdw blurRad="38100" dist="38100" dir="2700000" algn="tl">
                    <a:srgbClr val="000000">
                      <a:alpha val="43137"/>
                    </a:srgbClr>
                  </a:outerShdw>
                </a:effectLst>
              </a:rPr>
              <a:t>En  </a:t>
            </a:r>
            <a:r>
              <a:rPr lang="es-CO" sz="2400" dirty="0">
                <a:effectLst>
                  <a:outerShdw blurRad="38100" dist="38100" dir="2700000" algn="tl">
                    <a:srgbClr val="000000">
                      <a:alpha val="43137"/>
                    </a:srgbClr>
                  </a:outerShdw>
                </a:effectLst>
              </a:rPr>
              <a:t>la pasantía </a:t>
            </a:r>
            <a:r>
              <a:rPr lang="es-CO" sz="2400" b="1" dirty="0">
                <a:effectLst>
                  <a:outerShdw blurRad="38100" dist="38100" dir="2700000" algn="tl">
                    <a:srgbClr val="000000">
                      <a:alpha val="43137"/>
                    </a:srgbClr>
                  </a:outerShdw>
                </a:effectLst>
              </a:rPr>
              <a:t>Estrategias Lúdicas y Recreativas para Fortalecer la Convivencia entre los Niños y las Niñas del Hogar Infantil Guadalajara de la ciudad de Villavicencio</a:t>
            </a:r>
            <a:r>
              <a:rPr lang="es-CO" sz="2400" b="1" dirty="0" smtClean="0">
                <a:effectLst>
                  <a:outerShdw blurRad="38100" dist="38100" dir="2700000" algn="tl">
                    <a:srgbClr val="000000">
                      <a:alpha val="43137"/>
                    </a:srgbClr>
                  </a:outerShdw>
                </a:effectLst>
              </a:rPr>
              <a:t>,</a:t>
            </a:r>
            <a:r>
              <a:rPr lang="es-CO" sz="2400" dirty="0" smtClean="0">
                <a:effectLst>
                  <a:outerShdw blurRad="38100" dist="38100" dir="2700000" algn="tl">
                    <a:srgbClr val="000000">
                      <a:alpha val="43137"/>
                    </a:srgbClr>
                  </a:outerShdw>
                </a:effectLst>
              </a:rPr>
              <a:t> </a:t>
            </a:r>
            <a:r>
              <a:rPr lang="es-CO" sz="2400" dirty="0">
                <a:effectLst>
                  <a:outerShdw blurRad="38100" dist="38100" dir="2700000" algn="tl">
                    <a:srgbClr val="000000">
                      <a:alpha val="43137"/>
                    </a:srgbClr>
                  </a:outerShdw>
                </a:effectLst>
              </a:rPr>
              <a:t>facilitó el desarrollo integral de los niñas y niñas que acuden a fortalecer su formación inicial con los aprendizajes </a:t>
            </a:r>
            <a:r>
              <a:rPr lang="es-CO" sz="2400" dirty="0" smtClean="0">
                <a:effectLst>
                  <a:outerShdw blurRad="38100" dist="38100" dir="2700000" algn="tl">
                    <a:srgbClr val="000000">
                      <a:alpha val="43137"/>
                    </a:srgbClr>
                  </a:outerShdw>
                </a:effectLst>
              </a:rPr>
              <a:t>.</a:t>
            </a:r>
          </a:p>
          <a:p>
            <a:endParaRPr lang="es-CO"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832320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12" name="11 Gráfico"/>
          <p:cNvGraphicFramePr/>
          <p:nvPr>
            <p:extLst>
              <p:ext uri="{D42A27DB-BD31-4B8C-83A1-F6EECF244321}">
                <p14:modId xmlns:p14="http://schemas.microsoft.com/office/powerpoint/2010/main" val="3276054933"/>
              </p:ext>
            </p:extLst>
          </p:nvPr>
        </p:nvGraphicFramePr>
        <p:xfrm>
          <a:off x="2486977" y="2327592"/>
          <a:ext cx="4170045" cy="2202815"/>
        </p:xfrm>
        <a:graphic>
          <a:graphicData uri="http://schemas.openxmlformats.org/drawingml/2006/chart">
            <c:chart xmlns:c="http://schemas.openxmlformats.org/drawingml/2006/chart" xmlns:r="http://schemas.openxmlformats.org/officeDocument/2006/relationships" r:id="rId3"/>
          </a:graphicData>
        </a:graphic>
      </p:graphicFrame>
      <p:sp>
        <p:nvSpPr>
          <p:cNvPr id="2" name="1 Rectángulo"/>
          <p:cNvSpPr/>
          <p:nvPr/>
        </p:nvSpPr>
        <p:spPr>
          <a:xfrm>
            <a:off x="1403648" y="1196752"/>
            <a:ext cx="6048672" cy="7078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CO" sz="4000" b="1" dirty="0" smtClean="0">
                <a:solidFill>
                  <a:srgbClr val="C00000"/>
                </a:solidFill>
                <a:effectLst>
                  <a:outerShdw blurRad="38100" dist="38100" dir="2700000" algn="tl">
                    <a:srgbClr val="000000">
                      <a:alpha val="43137"/>
                    </a:srgbClr>
                  </a:outerShdw>
                </a:effectLst>
                <a:latin typeface="Arial Black" pitchFamily="34" charset="0"/>
              </a:rPr>
              <a:t>RECOMENDACIONES</a:t>
            </a:r>
            <a:endParaRPr lang="es-CO" sz="4000" dirty="0">
              <a:solidFill>
                <a:srgbClr val="C00000"/>
              </a:solidFill>
              <a:effectLst>
                <a:outerShdw blurRad="38100" dist="38100" dir="2700000" algn="tl">
                  <a:srgbClr val="000000">
                    <a:alpha val="43137"/>
                  </a:srgbClr>
                </a:outerShdw>
              </a:effectLst>
              <a:latin typeface="Arial Black" pitchFamily="34" charset="0"/>
            </a:endParaRPr>
          </a:p>
        </p:txBody>
      </p:sp>
      <p:sp>
        <p:nvSpPr>
          <p:cNvPr id="3" name="2 Rectángulo"/>
          <p:cNvSpPr/>
          <p:nvPr/>
        </p:nvSpPr>
        <p:spPr>
          <a:xfrm>
            <a:off x="250825" y="1979257"/>
            <a:ext cx="8475663" cy="4093428"/>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r>
              <a:rPr lang="es-CO" sz="2000" dirty="0">
                <a:effectLst>
                  <a:outerShdw blurRad="38100" dist="38100" dir="2700000" algn="tl">
                    <a:srgbClr val="000000">
                      <a:alpha val="43137"/>
                    </a:srgbClr>
                  </a:outerShdw>
                </a:effectLst>
              </a:rPr>
              <a:t>Incluir estrategias lúdicas dentro de los procesos </a:t>
            </a:r>
            <a:r>
              <a:rPr lang="es-CO" sz="2000" dirty="0" smtClean="0">
                <a:effectLst>
                  <a:outerShdw blurRad="38100" dist="38100" dir="2700000" algn="tl">
                    <a:srgbClr val="000000">
                      <a:alpha val="43137"/>
                    </a:srgbClr>
                  </a:outerShdw>
                </a:effectLst>
              </a:rPr>
              <a:t>de aprendizaje  </a:t>
            </a:r>
            <a:r>
              <a:rPr lang="es-CO" sz="2000" dirty="0">
                <a:effectLst>
                  <a:outerShdw blurRad="38100" dist="38100" dir="2700000" algn="tl">
                    <a:srgbClr val="000000">
                      <a:alpha val="43137"/>
                    </a:srgbClr>
                  </a:outerShdw>
                </a:effectLst>
              </a:rPr>
              <a:t>es una manera de permitir que los niños y las niñas se formen en valores, habilidades sociales, además de adquirir conocimientos </a:t>
            </a:r>
            <a:r>
              <a:rPr lang="es-CO" sz="2000" dirty="0" smtClean="0">
                <a:effectLst>
                  <a:outerShdw blurRad="38100" dist="38100" dir="2700000" algn="tl">
                    <a:srgbClr val="000000">
                      <a:alpha val="43137"/>
                    </a:srgbClr>
                  </a:outerShdw>
                </a:effectLst>
              </a:rPr>
              <a:t>.</a:t>
            </a:r>
          </a:p>
          <a:p>
            <a:r>
              <a:rPr lang="es-CO" sz="2000" dirty="0">
                <a:effectLst>
                  <a:outerShdw blurRad="38100" dist="38100" dir="2700000" algn="tl">
                    <a:srgbClr val="000000">
                      <a:alpha val="43137"/>
                    </a:srgbClr>
                  </a:outerShdw>
                </a:effectLst>
              </a:rPr>
              <a:t>  </a:t>
            </a:r>
          </a:p>
          <a:p>
            <a:r>
              <a:rPr lang="es-CO" sz="2000" dirty="0">
                <a:effectLst>
                  <a:outerShdw blurRad="38100" dist="38100" dir="2700000" algn="tl">
                    <a:srgbClr val="000000">
                      <a:alpha val="43137"/>
                    </a:srgbClr>
                  </a:outerShdw>
                </a:effectLst>
              </a:rPr>
              <a:t>El involucrar a los padres de los niños y las niñas en las actividades que se programan en las instituciones donde se están formando, es una buena táctica porque se mejoran sus capacidades y habilidades para afrontar la responsabilidad que tienen en el cuidado y la formación de sus </a:t>
            </a:r>
            <a:r>
              <a:rPr lang="es-CO" sz="2000" dirty="0" smtClean="0">
                <a:effectLst>
                  <a:outerShdw blurRad="38100" dist="38100" dir="2700000" algn="tl">
                    <a:srgbClr val="000000">
                      <a:alpha val="43137"/>
                    </a:srgbClr>
                  </a:outerShdw>
                </a:effectLst>
              </a:rPr>
              <a:t>hijos.</a:t>
            </a:r>
          </a:p>
          <a:p>
            <a:endParaRPr lang="es-CO" sz="2000" dirty="0">
              <a:effectLst>
                <a:outerShdw blurRad="38100" dist="38100" dir="2700000" algn="tl">
                  <a:srgbClr val="000000">
                    <a:alpha val="43137"/>
                  </a:srgbClr>
                </a:outerShdw>
              </a:effectLst>
            </a:endParaRPr>
          </a:p>
          <a:p>
            <a:r>
              <a:rPr lang="es-CO" sz="2000" dirty="0" smtClean="0">
                <a:effectLst>
                  <a:outerShdw blurRad="38100" dist="38100" dir="2700000" algn="tl">
                    <a:srgbClr val="000000">
                      <a:alpha val="43137"/>
                    </a:srgbClr>
                  </a:outerShdw>
                </a:effectLst>
              </a:rPr>
              <a:t>El </a:t>
            </a:r>
            <a:r>
              <a:rPr lang="es-CO" sz="2000" dirty="0">
                <a:effectLst>
                  <a:outerShdw blurRad="38100" dist="38100" dir="2700000" algn="tl">
                    <a:srgbClr val="000000">
                      <a:alpha val="43137"/>
                    </a:srgbClr>
                  </a:outerShdw>
                </a:effectLst>
              </a:rPr>
              <a:t>juego es una parte importante del ser humano, no importa la edad que se tenga, siempre se está dispuesto a participar, y qué mejor que sea a través de juegos didácticos que ayudan a fortalecer la convivencia mediante estrategias lúdicas, recreativas, </a:t>
            </a:r>
            <a:r>
              <a:rPr lang="es-CO" sz="2000" dirty="0" err="1">
                <a:effectLst>
                  <a:outerShdw blurRad="38100" dist="38100" dir="2700000" algn="tl">
                    <a:srgbClr val="000000">
                      <a:alpha val="43137"/>
                    </a:srgbClr>
                  </a:outerShdw>
                </a:effectLst>
              </a:rPr>
              <a:t>predeportivas</a:t>
            </a:r>
            <a:r>
              <a:rPr lang="es-CO" sz="2000" dirty="0">
                <a:effectLst>
                  <a:outerShdw blurRad="38100" dist="38100" dir="2700000" algn="tl">
                    <a:srgbClr val="000000">
                      <a:alpha val="43137"/>
                    </a:srgbClr>
                  </a:outerShdw>
                </a:effectLst>
              </a:rPr>
              <a:t> y de juego en los niños y las niñas</a:t>
            </a:r>
            <a:r>
              <a:rPr lang="es-CO" sz="2000" dirty="0" smtClean="0">
                <a:effectLst>
                  <a:outerShdw blurRad="38100" dist="38100" dir="2700000" algn="tl">
                    <a:srgbClr val="000000">
                      <a:alpha val="43137"/>
                    </a:srgbClr>
                  </a:outerShdw>
                </a:effectLst>
              </a:rPr>
              <a:t>.</a:t>
            </a:r>
            <a:r>
              <a:rPr lang="es-CO" sz="2000" dirty="0">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25229041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12" name="11 Gráfico"/>
          <p:cNvGraphicFramePr/>
          <p:nvPr>
            <p:extLst>
              <p:ext uri="{D42A27DB-BD31-4B8C-83A1-F6EECF244321}">
                <p14:modId xmlns:p14="http://schemas.microsoft.com/office/powerpoint/2010/main" val="654668166"/>
              </p:ext>
            </p:extLst>
          </p:nvPr>
        </p:nvGraphicFramePr>
        <p:xfrm>
          <a:off x="2486977" y="2327592"/>
          <a:ext cx="4170045" cy="2202815"/>
        </p:xfrm>
        <a:graphic>
          <a:graphicData uri="http://schemas.openxmlformats.org/drawingml/2006/chart">
            <c:chart xmlns:c="http://schemas.openxmlformats.org/drawingml/2006/chart" xmlns:r="http://schemas.openxmlformats.org/officeDocument/2006/relationships" r:id="rId3"/>
          </a:graphicData>
        </a:graphic>
      </p:graphicFrame>
      <p:sp>
        <p:nvSpPr>
          <p:cNvPr id="2" name="1 Rectángulo"/>
          <p:cNvSpPr/>
          <p:nvPr/>
        </p:nvSpPr>
        <p:spPr>
          <a:xfrm>
            <a:off x="1619672" y="1412776"/>
            <a:ext cx="6006070" cy="707886"/>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s-CO" sz="4000" b="1" dirty="0" smtClean="0">
                <a:solidFill>
                  <a:srgbClr val="C00000"/>
                </a:solidFill>
                <a:effectLst>
                  <a:outerShdw blurRad="38100" dist="38100" dir="2700000" algn="tl">
                    <a:srgbClr val="000000">
                      <a:alpha val="43137"/>
                    </a:srgbClr>
                  </a:outerShdw>
                </a:effectLst>
                <a:latin typeface="Arial Black" pitchFamily="34" charset="0"/>
              </a:rPr>
              <a:t>RECOMENDACIONES</a:t>
            </a:r>
            <a:endParaRPr lang="es-CO" sz="4000" dirty="0">
              <a:solidFill>
                <a:srgbClr val="C00000"/>
              </a:solidFill>
              <a:effectLst>
                <a:outerShdw blurRad="38100" dist="38100" dir="2700000" algn="tl">
                  <a:srgbClr val="000000">
                    <a:alpha val="43137"/>
                  </a:srgbClr>
                </a:outerShdw>
              </a:effectLst>
              <a:latin typeface="Arial Black" pitchFamily="34" charset="0"/>
            </a:endParaRPr>
          </a:p>
        </p:txBody>
      </p:sp>
      <p:sp>
        <p:nvSpPr>
          <p:cNvPr id="3" name="2 Rectángulo"/>
          <p:cNvSpPr/>
          <p:nvPr/>
        </p:nvSpPr>
        <p:spPr>
          <a:xfrm>
            <a:off x="250825" y="2175242"/>
            <a:ext cx="8475663" cy="4339650"/>
          </a:xfrm>
          <a:prstGeom prst="rect">
            <a:avLst/>
          </a:prstGeom>
          <a:solidFill>
            <a:schemeClr val="accent2">
              <a:lumMod val="20000"/>
              <a:lumOff val="80000"/>
            </a:schemeClr>
          </a:solidFill>
        </p:spPr>
        <p:style>
          <a:lnRef idx="2">
            <a:schemeClr val="accent2"/>
          </a:lnRef>
          <a:fillRef idx="1">
            <a:schemeClr val="lt1"/>
          </a:fillRef>
          <a:effectRef idx="0">
            <a:schemeClr val="accent2"/>
          </a:effectRef>
          <a:fontRef idx="minor">
            <a:schemeClr val="dk1"/>
          </a:fontRef>
        </p:style>
        <p:txBody>
          <a:bodyPr wrap="square">
            <a:spAutoFit/>
          </a:bodyPr>
          <a:lstStyle/>
          <a:p>
            <a:endParaRPr lang="es-CO" sz="1600" dirty="0" smtClean="0">
              <a:effectLst>
                <a:outerShdw blurRad="38100" dist="38100" dir="2700000" algn="tl">
                  <a:srgbClr val="000000">
                    <a:alpha val="43137"/>
                  </a:srgbClr>
                </a:outerShdw>
              </a:effectLst>
            </a:endParaRPr>
          </a:p>
          <a:p>
            <a:endParaRPr lang="es-CO" sz="2000" dirty="0" smtClean="0">
              <a:effectLst>
                <a:outerShdw blurRad="38100" dist="38100" dir="2700000" algn="tl">
                  <a:srgbClr val="000000">
                    <a:alpha val="43137"/>
                  </a:srgbClr>
                </a:outerShdw>
              </a:effectLst>
            </a:endParaRPr>
          </a:p>
          <a:p>
            <a:r>
              <a:rPr lang="es-CO" sz="2000" dirty="0" smtClean="0">
                <a:effectLst>
                  <a:outerShdw blurRad="38100" dist="38100" dir="2700000" algn="tl">
                    <a:srgbClr val="000000">
                      <a:alpha val="43137"/>
                    </a:srgbClr>
                  </a:outerShdw>
                </a:effectLst>
              </a:rPr>
              <a:t>Es </a:t>
            </a:r>
            <a:r>
              <a:rPr lang="es-CO" sz="2000" dirty="0">
                <a:effectLst>
                  <a:outerShdw blurRad="38100" dist="38100" dir="2700000" algn="tl">
                    <a:srgbClr val="000000">
                      <a:alpha val="43137"/>
                    </a:srgbClr>
                  </a:outerShdw>
                </a:effectLst>
              </a:rPr>
              <a:t>interesante vincular a los padres de familia, porque se crea conciencia sobre la oportunidad que tienen de crear espacios en sus hogares para desarrollar  conocimientos, habilidades y capacidades en sus hijos que les permitan ser mejores seres humanos y tener mejores oportunidades en su </a:t>
            </a:r>
            <a:r>
              <a:rPr lang="es-CO" sz="2000" dirty="0" smtClean="0">
                <a:effectLst>
                  <a:outerShdw blurRad="38100" dist="38100" dir="2700000" algn="tl">
                    <a:srgbClr val="000000">
                      <a:alpha val="43137"/>
                    </a:srgbClr>
                  </a:outerShdw>
                </a:effectLst>
              </a:rPr>
              <a:t>futuro.</a:t>
            </a:r>
          </a:p>
          <a:p>
            <a:endParaRPr lang="es-CO" sz="2000" dirty="0">
              <a:effectLst>
                <a:outerShdw blurRad="38100" dist="38100" dir="2700000" algn="tl">
                  <a:srgbClr val="000000">
                    <a:alpha val="43137"/>
                  </a:srgbClr>
                </a:outerShdw>
              </a:effectLst>
            </a:endParaRPr>
          </a:p>
          <a:p>
            <a:endParaRPr lang="es-CO" sz="2000" dirty="0">
              <a:effectLst>
                <a:outerShdw blurRad="38100" dist="38100" dir="2700000" algn="tl">
                  <a:srgbClr val="000000">
                    <a:alpha val="43137"/>
                  </a:srgbClr>
                </a:outerShdw>
              </a:effectLst>
            </a:endParaRPr>
          </a:p>
          <a:p>
            <a:r>
              <a:rPr lang="es-CO" sz="2000" dirty="0" smtClean="0">
                <a:effectLst>
                  <a:outerShdw blurRad="38100" dist="38100" dir="2700000" algn="tl">
                    <a:srgbClr val="000000">
                      <a:alpha val="43137"/>
                    </a:srgbClr>
                  </a:outerShdw>
                </a:effectLst>
              </a:rPr>
              <a:t>Brindar </a:t>
            </a:r>
            <a:r>
              <a:rPr lang="es-CO" sz="2000" dirty="0">
                <a:effectLst>
                  <a:outerShdw blurRad="38100" dist="38100" dir="2700000" algn="tl">
                    <a:srgbClr val="000000">
                      <a:alpha val="43137"/>
                    </a:srgbClr>
                  </a:outerShdw>
                </a:effectLst>
              </a:rPr>
              <a:t>l</a:t>
            </a:r>
            <a:r>
              <a:rPr lang="es-ES" sz="2000" dirty="0">
                <a:effectLst>
                  <a:outerShdw blurRad="38100" dist="38100" dir="2700000" algn="tl">
                    <a:srgbClr val="000000">
                      <a:alpha val="43137"/>
                    </a:srgbClr>
                  </a:outerShdw>
                </a:effectLst>
              </a:rPr>
              <a:t>as oportunidades para realizar una mejor tarea por parte de las madres comunitarias  es una prioridad que debe ejercer el Estado, dada la importancia que tienen en la vida de los niños y niñas que pasan por sus Hogares Infantiles, dado que es en los primeros años de vida es cuando se logra influir en el carácter del hombre y nada mejor que hacerlo a través de estrategias lúdicas y </a:t>
            </a:r>
            <a:r>
              <a:rPr lang="es-ES" sz="2000" dirty="0" smtClean="0">
                <a:effectLst>
                  <a:outerShdw blurRad="38100" dist="38100" dir="2700000" algn="tl">
                    <a:srgbClr val="000000">
                      <a:alpha val="43137"/>
                    </a:srgbClr>
                  </a:outerShdw>
                </a:effectLst>
              </a:rPr>
              <a:t>recreativas.</a:t>
            </a:r>
            <a:endParaRPr lang="es-CO"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0587270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sp>
        <p:nvSpPr>
          <p:cNvPr id="15" name="2 Título"/>
          <p:cNvSpPr txBox="1">
            <a:spLocks/>
          </p:cNvSpPr>
          <p:nvPr/>
        </p:nvSpPr>
        <p:spPr>
          <a:xfrm>
            <a:off x="580323" y="146685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b="1" dirty="0" smtClean="0">
                <a:solidFill>
                  <a:srgbClr val="C00000"/>
                </a:solidFill>
                <a:effectLst>
                  <a:outerShdw blurRad="38100" dist="38100" dir="2700000" algn="tl">
                    <a:srgbClr val="000000">
                      <a:alpha val="43137"/>
                    </a:srgbClr>
                  </a:outerShdw>
                </a:effectLst>
                <a:latin typeface="Arial Black" pitchFamily="34" charset="0"/>
              </a:rPr>
              <a:t>JUSTIFICACIÓN</a:t>
            </a:r>
            <a:endParaRPr lang="es-CO" b="1" dirty="0">
              <a:solidFill>
                <a:srgbClr val="C00000"/>
              </a:solidFill>
              <a:effectLst>
                <a:outerShdw blurRad="38100" dist="38100" dir="2700000" algn="tl">
                  <a:srgbClr val="000000">
                    <a:alpha val="43137"/>
                  </a:srgbClr>
                </a:outerShdw>
              </a:effectLst>
              <a:latin typeface="Arial Black" pitchFamily="34" charset="0"/>
            </a:endParaRPr>
          </a:p>
        </p:txBody>
      </p:sp>
      <p:sp>
        <p:nvSpPr>
          <p:cNvPr id="16" name="1 Marcador de contenido"/>
          <p:cNvSpPr txBox="1">
            <a:spLocks/>
          </p:cNvSpPr>
          <p:nvPr/>
        </p:nvSpPr>
        <p:spPr>
          <a:xfrm>
            <a:off x="431922" y="2609851"/>
            <a:ext cx="8229600" cy="3456384"/>
          </a:xfrm>
          <a:prstGeom prst="rect">
            <a:avLst/>
          </a:prstGeom>
        </p:spPr>
        <p:style>
          <a:lnRef idx="1">
            <a:schemeClr val="accent2"/>
          </a:lnRef>
          <a:fillRef idx="2">
            <a:schemeClr val="accent2"/>
          </a:fillRef>
          <a:effectRef idx="1">
            <a:schemeClr val="accent2"/>
          </a:effectRef>
          <a:fontRef idx="minor">
            <a:schemeClr val="dk1"/>
          </a:fontRef>
        </p:style>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spcBef>
                <a:spcPts val="0"/>
              </a:spcBef>
              <a:buNone/>
            </a:pPr>
            <a:r>
              <a:rPr lang="es-CO" sz="1800" dirty="0">
                <a:effectLst>
                  <a:outerShdw blurRad="38100" dist="38100" dir="2700000" algn="tl">
                    <a:srgbClr val="000000">
                      <a:alpha val="43137"/>
                    </a:srgbClr>
                  </a:outerShdw>
                </a:effectLst>
              </a:rPr>
              <a:t>Lo primordial en esta </a:t>
            </a:r>
            <a:r>
              <a:rPr lang="es-CO" sz="1800" dirty="0" smtClean="0">
                <a:effectLst>
                  <a:outerShdw blurRad="38100" dist="38100" dir="2700000" algn="tl">
                    <a:srgbClr val="000000">
                      <a:alpha val="43137"/>
                    </a:srgbClr>
                  </a:outerShdw>
                </a:effectLst>
              </a:rPr>
              <a:t>pasantía  era </a:t>
            </a:r>
            <a:r>
              <a:rPr lang="es-CO" sz="1800" dirty="0">
                <a:effectLst>
                  <a:outerShdw blurRad="38100" dist="38100" dir="2700000" algn="tl">
                    <a:srgbClr val="000000">
                      <a:alpha val="43137"/>
                    </a:srgbClr>
                  </a:outerShdw>
                </a:effectLst>
              </a:rPr>
              <a:t>que los niños y niñas </a:t>
            </a:r>
            <a:r>
              <a:rPr lang="es-CO" sz="1800" dirty="0" err="1" smtClean="0">
                <a:effectLst>
                  <a:outerShdw blurRad="38100" dist="38100" dir="2700000" algn="tl">
                    <a:srgbClr val="000000">
                      <a:alpha val="43137"/>
                    </a:srgbClr>
                  </a:outerShdw>
                </a:effectLst>
              </a:rPr>
              <a:t>fortacieran</a:t>
            </a:r>
            <a:r>
              <a:rPr lang="es-CO" sz="1800" dirty="0" smtClean="0">
                <a:effectLst>
                  <a:outerShdw blurRad="38100" dist="38100" dir="2700000" algn="tl">
                    <a:srgbClr val="000000">
                      <a:alpha val="43137"/>
                    </a:srgbClr>
                  </a:outerShdw>
                </a:effectLst>
              </a:rPr>
              <a:t> </a:t>
            </a:r>
            <a:r>
              <a:rPr lang="es-CO" sz="1800" dirty="0">
                <a:effectLst>
                  <a:outerShdw blurRad="38100" dist="38100" dir="2700000" algn="tl">
                    <a:srgbClr val="000000">
                      <a:alpha val="43137"/>
                    </a:srgbClr>
                  </a:outerShdw>
                </a:effectLst>
              </a:rPr>
              <a:t>la convivencia al desarrollar habilidades </a:t>
            </a:r>
            <a:r>
              <a:rPr lang="es-CO" sz="1800" dirty="0" smtClean="0">
                <a:effectLst>
                  <a:outerShdw blurRad="38100" dist="38100" dir="2700000" algn="tl">
                    <a:srgbClr val="000000">
                      <a:alpha val="43137"/>
                    </a:srgbClr>
                  </a:outerShdw>
                </a:effectLst>
              </a:rPr>
              <a:t>sociales,  </a:t>
            </a:r>
            <a:r>
              <a:rPr lang="es-CO" sz="1800" dirty="0">
                <a:effectLst>
                  <a:outerShdw blurRad="38100" dist="38100" dir="2700000" algn="tl">
                    <a:srgbClr val="000000">
                      <a:alpha val="43137"/>
                    </a:srgbClr>
                  </a:outerShdw>
                </a:effectLst>
              </a:rPr>
              <a:t>al aceptar las normas de las actividades lúdicas, que </a:t>
            </a:r>
            <a:r>
              <a:rPr lang="es-CO" sz="1800" dirty="0" smtClean="0">
                <a:effectLst>
                  <a:outerShdw blurRad="38100" dist="38100" dir="2700000" algn="tl">
                    <a:srgbClr val="000000">
                      <a:alpha val="43137"/>
                    </a:srgbClr>
                  </a:outerShdw>
                </a:effectLst>
              </a:rPr>
              <a:t>aprendieran  </a:t>
            </a:r>
            <a:r>
              <a:rPr lang="es-CO" sz="1800" dirty="0">
                <a:effectLst>
                  <a:outerShdw blurRad="38100" dist="38100" dir="2700000" algn="tl">
                    <a:srgbClr val="000000">
                      <a:alpha val="43137"/>
                    </a:srgbClr>
                  </a:outerShdw>
                </a:effectLst>
              </a:rPr>
              <a:t>a compartir, a ser solidarios, a integrarse en equipo, a respetar a sus compañeros de juego, a aceptar cuando se pierde o se gana en el desarrollo de las actividades, además de adquirir habilidades físicas, comunicativas, motrices, actitudes y conocimientos que </a:t>
            </a:r>
            <a:r>
              <a:rPr lang="es-CO" sz="1800" dirty="0" smtClean="0">
                <a:effectLst>
                  <a:outerShdw blurRad="38100" dist="38100" dir="2700000" algn="tl">
                    <a:srgbClr val="000000">
                      <a:alpha val="43137"/>
                    </a:srgbClr>
                  </a:outerShdw>
                </a:effectLst>
              </a:rPr>
              <a:t>fortalecieran  </a:t>
            </a:r>
            <a:r>
              <a:rPr lang="es-CO" sz="1800" dirty="0">
                <a:effectLst>
                  <a:outerShdw blurRad="38100" dist="38100" dir="2700000" algn="tl">
                    <a:srgbClr val="000000">
                      <a:alpha val="43137"/>
                    </a:srgbClr>
                  </a:outerShdw>
                </a:effectLst>
              </a:rPr>
              <a:t>su aprendizaje y del mismo modo brindarles a las madres comunitarias herramientas que les </a:t>
            </a:r>
            <a:r>
              <a:rPr lang="es-CO" sz="1800" dirty="0" smtClean="0">
                <a:effectLst>
                  <a:outerShdw blurRad="38100" dist="38100" dir="2700000" algn="tl">
                    <a:srgbClr val="000000">
                      <a:alpha val="43137"/>
                    </a:srgbClr>
                  </a:outerShdw>
                </a:effectLst>
              </a:rPr>
              <a:t>permitieran  </a:t>
            </a:r>
            <a:r>
              <a:rPr lang="es-CO" sz="1800" dirty="0">
                <a:effectLst>
                  <a:outerShdw blurRad="38100" dist="38100" dir="2700000" algn="tl">
                    <a:srgbClr val="000000">
                      <a:alpha val="43137"/>
                    </a:srgbClr>
                  </a:outerShdw>
                </a:effectLst>
              </a:rPr>
              <a:t>mejorar y actualizar las dinámicas a realizar, por lo que se </a:t>
            </a:r>
            <a:r>
              <a:rPr lang="es-CO" sz="1800" dirty="0" smtClean="0">
                <a:effectLst>
                  <a:outerShdw blurRad="38100" dist="38100" dir="2700000" algn="tl">
                    <a:srgbClr val="000000">
                      <a:alpha val="43137"/>
                    </a:srgbClr>
                  </a:outerShdw>
                </a:effectLst>
              </a:rPr>
              <a:t>pretendía  </a:t>
            </a:r>
            <a:r>
              <a:rPr lang="es-CO" sz="1800" dirty="0">
                <a:effectLst>
                  <a:outerShdw blurRad="38100" dist="38100" dir="2700000" algn="tl">
                    <a:srgbClr val="000000">
                      <a:alpha val="43137"/>
                    </a:srgbClr>
                  </a:outerShdw>
                </a:effectLst>
              </a:rPr>
              <a:t>dar a conocer en el informe final de esta pasantía diferentes juegos didácticos que podrán seguir siendo implementados por ellas, optimizando además la convivencia entre los menores.  </a:t>
            </a:r>
          </a:p>
          <a:p>
            <a:pPr marL="0" indent="0" algn="just">
              <a:spcBef>
                <a:spcPts val="0"/>
              </a:spcBef>
              <a:buNone/>
            </a:pPr>
            <a:endParaRPr lang="es-CO" sz="1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864131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12" name="11 Gráfico"/>
          <p:cNvGraphicFramePr/>
          <p:nvPr>
            <p:extLst>
              <p:ext uri="{D42A27DB-BD31-4B8C-83A1-F6EECF244321}">
                <p14:modId xmlns:p14="http://schemas.microsoft.com/office/powerpoint/2010/main" val="4206022515"/>
              </p:ext>
            </p:extLst>
          </p:nvPr>
        </p:nvGraphicFramePr>
        <p:xfrm>
          <a:off x="2486977" y="2327592"/>
          <a:ext cx="4170045" cy="2202815"/>
        </p:xfrm>
        <a:graphic>
          <a:graphicData uri="http://schemas.openxmlformats.org/drawingml/2006/chart">
            <c:chart xmlns:c="http://schemas.openxmlformats.org/drawingml/2006/chart" xmlns:r="http://schemas.openxmlformats.org/officeDocument/2006/relationships" r:id="rId3"/>
          </a:graphicData>
        </a:graphic>
      </p:graphicFrame>
      <p:pic>
        <p:nvPicPr>
          <p:cNvPr id="5124" name="Picture 4" descr="https://convivencia.files.wordpress.com/2013/12/andorra_2.jpg"/>
          <p:cNvPicPr>
            <a:picLocks noChangeAspect="1" noChangeArrowheads="1"/>
          </p:cNvPicPr>
          <p:nvPr/>
        </p:nvPicPr>
        <p:blipFill>
          <a:blip r:embed="rId4">
            <a:duotone>
              <a:schemeClr val="accent2">
                <a:shade val="45000"/>
                <a:satMod val="135000"/>
              </a:schemeClr>
              <a:prstClr val="white"/>
            </a:duotone>
            <a:extLst>
              <a:ext uri="{BEBA8EAE-BF5A-486C-A8C5-ECC9F3942E4B}">
                <a14:imgProps xmlns:a14="http://schemas.microsoft.com/office/drawing/2010/main">
                  <a14:imgLayer r:embed="rId5">
                    <a14:imgEffect>
                      <a14:sharpenSoften amount="50000"/>
                    </a14:imgEffect>
                    <a14:imgEffect>
                      <a14:colorTemperature colorTemp="11200"/>
                    </a14:imgEffect>
                  </a14:imgLayer>
                </a14:imgProps>
              </a:ext>
              <a:ext uri="{28A0092B-C50C-407E-A947-70E740481C1C}">
                <a14:useLocalDpi xmlns:a14="http://schemas.microsoft.com/office/drawing/2010/main" val="0"/>
              </a:ext>
            </a:extLst>
          </a:blip>
          <a:srcRect/>
          <a:stretch>
            <a:fillRect/>
          </a:stretch>
        </p:blipFill>
        <p:spPr bwMode="auto">
          <a:xfrm>
            <a:off x="899592" y="1844824"/>
            <a:ext cx="7447286"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21396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sp>
        <p:nvSpPr>
          <p:cNvPr id="11" name="2 Título"/>
          <p:cNvSpPr txBox="1">
            <a:spLocks/>
          </p:cNvSpPr>
          <p:nvPr/>
        </p:nvSpPr>
        <p:spPr>
          <a:xfrm>
            <a:off x="498578" y="1696244"/>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dirty="0" smtClean="0">
                <a:solidFill>
                  <a:srgbClr val="C00000"/>
                </a:solidFill>
                <a:effectLst>
                  <a:outerShdw blurRad="38100" dist="38100" dir="2700000" algn="tl">
                    <a:srgbClr val="000000">
                      <a:alpha val="43137"/>
                    </a:srgbClr>
                  </a:outerShdw>
                </a:effectLst>
                <a:latin typeface="Arial Black" pitchFamily="34" charset="0"/>
              </a:rPr>
              <a:t>OBJETIVO GENERAL</a:t>
            </a:r>
            <a:endParaRPr lang="es-CO" dirty="0">
              <a:solidFill>
                <a:srgbClr val="C00000"/>
              </a:solidFill>
              <a:effectLst>
                <a:outerShdw blurRad="38100" dist="38100" dir="2700000" algn="tl">
                  <a:srgbClr val="000000">
                    <a:alpha val="43137"/>
                  </a:srgbClr>
                </a:outerShdw>
              </a:effectLst>
              <a:latin typeface="Arial Black" pitchFamily="34" charset="0"/>
            </a:endParaRPr>
          </a:p>
        </p:txBody>
      </p:sp>
      <p:sp>
        <p:nvSpPr>
          <p:cNvPr id="12" name="1 Marcador de contenido"/>
          <p:cNvSpPr txBox="1">
            <a:spLocks/>
          </p:cNvSpPr>
          <p:nvPr/>
        </p:nvSpPr>
        <p:spPr>
          <a:xfrm>
            <a:off x="457200" y="3284983"/>
            <a:ext cx="8229600" cy="2448273"/>
          </a:xfrm>
          <a:prstGeom prst="rect">
            <a:avLst/>
          </a:prstGeom>
        </p:spPr>
        <p:style>
          <a:lnRef idx="1">
            <a:schemeClr val="accent2"/>
          </a:lnRef>
          <a:fillRef idx="2">
            <a:schemeClr val="accent2"/>
          </a:fillRef>
          <a:effectRef idx="1">
            <a:schemeClr val="accent2"/>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s-CO" sz="2400" dirty="0">
                <a:effectLst>
                  <a:outerShdw blurRad="38100" dist="38100" dir="2700000" algn="tl">
                    <a:srgbClr val="000000">
                      <a:alpha val="43137"/>
                    </a:srgbClr>
                  </a:outerShdw>
                </a:effectLst>
              </a:rPr>
              <a:t>Fortalecer la convivencia mediante estrategias lúdicas, recreativas, </a:t>
            </a:r>
            <a:r>
              <a:rPr lang="es-CO" sz="2400" dirty="0" err="1">
                <a:effectLst>
                  <a:outerShdw blurRad="38100" dist="38100" dir="2700000" algn="tl">
                    <a:srgbClr val="000000">
                      <a:alpha val="43137"/>
                    </a:srgbClr>
                  </a:outerShdw>
                </a:effectLst>
              </a:rPr>
              <a:t>predeportivas</a:t>
            </a:r>
            <a:r>
              <a:rPr lang="es-CO" sz="2400" dirty="0">
                <a:effectLst>
                  <a:outerShdw blurRad="38100" dist="38100" dir="2700000" algn="tl">
                    <a:srgbClr val="000000">
                      <a:alpha val="43137"/>
                    </a:srgbClr>
                  </a:outerShdw>
                </a:effectLst>
              </a:rPr>
              <a:t> y de juego a los niños y las niñas del Hogar Infantil Guadalajara de la ciudad de Villavicencio.</a:t>
            </a:r>
          </a:p>
        </p:txBody>
      </p:sp>
    </p:spTree>
    <p:extLst>
      <p:ext uri="{BB962C8B-B14F-4D97-AF65-F5344CB8AC3E}">
        <p14:creationId xmlns:p14="http://schemas.microsoft.com/office/powerpoint/2010/main" val="34689026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sp>
        <p:nvSpPr>
          <p:cNvPr id="11" name="2 Título"/>
          <p:cNvSpPr txBox="1">
            <a:spLocks/>
          </p:cNvSpPr>
          <p:nvPr/>
        </p:nvSpPr>
        <p:spPr>
          <a:xfrm>
            <a:off x="467544" y="1340767"/>
            <a:ext cx="8229600" cy="93221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b="1" dirty="0" smtClean="0">
                <a:solidFill>
                  <a:srgbClr val="C00000"/>
                </a:solidFill>
                <a:latin typeface="Arial Black" pitchFamily="34" charset="0"/>
              </a:rPr>
              <a:t>OBJETIVO ESPECÍFICOS</a:t>
            </a:r>
            <a:endParaRPr lang="es-CO" b="1" dirty="0">
              <a:solidFill>
                <a:srgbClr val="C00000"/>
              </a:solidFill>
              <a:latin typeface="Arial Black" pitchFamily="34" charset="0"/>
            </a:endParaRPr>
          </a:p>
        </p:txBody>
      </p:sp>
      <p:sp>
        <p:nvSpPr>
          <p:cNvPr id="13" name="1 Marcador de contenido"/>
          <p:cNvSpPr txBox="1">
            <a:spLocks/>
          </p:cNvSpPr>
          <p:nvPr/>
        </p:nvSpPr>
        <p:spPr>
          <a:xfrm>
            <a:off x="445277" y="2272979"/>
            <a:ext cx="8229600" cy="3964333"/>
          </a:xfrm>
          <a:prstGeom prst="rect">
            <a:avLst/>
          </a:prstGeom>
        </p:spPr>
        <p:style>
          <a:lnRef idx="1">
            <a:schemeClr val="accent2"/>
          </a:lnRef>
          <a:fillRef idx="2">
            <a:schemeClr val="accent2"/>
          </a:fillRef>
          <a:effectRef idx="1">
            <a:schemeClr val="accent2"/>
          </a:effectRef>
          <a:fontRef idx="minor">
            <a:schemeClr val="dk1"/>
          </a:fontRef>
        </p:style>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s-CO" sz="1800" dirty="0" smtClean="0">
              <a:effectLst>
                <a:outerShdw blurRad="38100" dist="38100" dir="2700000" algn="tl">
                  <a:srgbClr val="000000">
                    <a:alpha val="43137"/>
                  </a:srgbClr>
                </a:outerShdw>
              </a:effectLst>
            </a:endParaRPr>
          </a:p>
          <a:p>
            <a:endParaRPr lang="es-CO" sz="1800" dirty="0">
              <a:effectLst>
                <a:outerShdw blurRad="38100" dist="38100" dir="2700000" algn="tl">
                  <a:srgbClr val="000000">
                    <a:alpha val="43137"/>
                  </a:srgbClr>
                </a:outerShdw>
              </a:effectLst>
            </a:endParaRPr>
          </a:p>
          <a:p>
            <a:r>
              <a:rPr lang="es-CO" sz="1800" dirty="0" smtClean="0">
                <a:effectLst>
                  <a:outerShdw blurRad="38100" dist="38100" dir="2700000" algn="tl">
                    <a:srgbClr val="000000">
                      <a:alpha val="43137"/>
                    </a:srgbClr>
                  </a:outerShdw>
                </a:effectLst>
              </a:rPr>
              <a:t>Identificar </a:t>
            </a:r>
            <a:r>
              <a:rPr lang="es-CO" sz="1800" dirty="0">
                <a:effectLst>
                  <a:outerShdw blurRad="38100" dist="38100" dir="2700000" algn="tl">
                    <a:srgbClr val="000000">
                      <a:alpha val="43137"/>
                    </a:srgbClr>
                  </a:outerShdw>
                </a:effectLst>
              </a:rPr>
              <a:t>el hogar infantil donde se realizará la propuesta pedagógica</a:t>
            </a:r>
            <a:r>
              <a:rPr lang="es-CO" sz="1800" dirty="0" smtClean="0">
                <a:effectLst>
                  <a:outerShdw blurRad="38100" dist="38100" dir="2700000" algn="tl">
                    <a:srgbClr val="000000">
                      <a:alpha val="43137"/>
                    </a:srgbClr>
                  </a:outerShdw>
                </a:effectLst>
              </a:rPr>
              <a:t>.</a:t>
            </a:r>
            <a:endParaRPr lang="es-CO" sz="1800" dirty="0">
              <a:effectLst>
                <a:outerShdw blurRad="38100" dist="38100" dir="2700000" algn="tl">
                  <a:srgbClr val="000000">
                    <a:alpha val="43137"/>
                  </a:srgbClr>
                </a:outerShdw>
              </a:effectLst>
            </a:endParaRPr>
          </a:p>
          <a:p>
            <a:r>
              <a:rPr lang="es-CO" sz="1800" dirty="0">
                <a:effectLst>
                  <a:outerShdw blurRad="38100" dist="38100" dir="2700000" algn="tl">
                    <a:srgbClr val="000000">
                      <a:alpha val="43137"/>
                    </a:srgbClr>
                  </a:outerShdw>
                </a:effectLst>
              </a:rPr>
              <a:t>Reconocer el establecimiento educativo</a:t>
            </a:r>
            <a:r>
              <a:rPr lang="es-CO" sz="1800" dirty="0" smtClean="0">
                <a:effectLst>
                  <a:outerShdw blurRad="38100" dist="38100" dir="2700000" algn="tl">
                    <a:srgbClr val="000000">
                      <a:alpha val="43137"/>
                    </a:srgbClr>
                  </a:outerShdw>
                </a:effectLst>
              </a:rPr>
              <a:t>.</a:t>
            </a:r>
            <a:r>
              <a:rPr lang="es-CO" sz="1800" dirty="0">
                <a:effectLst>
                  <a:outerShdw blurRad="38100" dist="38100" dir="2700000" algn="tl">
                    <a:srgbClr val="000000">
                      <a:alpha val="43137"/>
                    </a:srgbClr>
                  </a:outerShdw>
                </a:effectLst>
              </a:rPr>
              <a:t> </a:t>
            </a:r>
          </a:p>
          <a:p>
            <a:r>
              <a:rPr lang="es-CO" sz="1800" dirty="0">
                <a:effectLst>
                  <a:outerShdw blurRad="38100" dist="38100" dir="2700000" algn="tl">
                    <a:srgbClr val="000000">
                      <a:alpha val="43137"/>
                    </a:srgbClr>
                  </a:outerShdw>
                </a:effectLst>
              </a:rPr>
              <a:t>Recopilar información utilizando diferentes estrategias para identificar la situación en cuanto a convivencia en el Hogar Infantil</a:t>
            </a:r>
            <a:r>
              <a:rPr lang="es-CO" sz="1800" dirty="0" smtClean="0">
                <a:effectLst>
                  <a:outerShdw blurRad="38100" dist="38100" dir="2700000" algn="tl">
                    <a:srgbClr val="000000">
                      <a:alpha val="43137"/>
                    </a:srgbClr>
                  </a:outerShdw>
                </a:effectLst>
              </a:rPr>
              <a:t>.</a:t>
            </a:r>
            <a:endParaRPr lang="es-CO" sz="1800" dirty="0">
              <a:effectLst>
                <a:outerShdw blurRad="38100" dist="38100" dir="2700000" algn="tl">
                  <a:srgbClr val="000000">
                    <a:alpha val="43137"/>
                  </a:srgbClr>
                </a:outerShdw>
              </a:effectLst>
            </a:endParaRPr>
          </a:p>
          <a:p>
            <a:r>
              <a:rPr lang="es-CO" sz="1800" dirty="0">
                <a:effectLst>
                  <a:outerShdw blurRad="38100" dist="38100" dir="2700000" algn="tl">
                    <a:srgbClr val="000000">
                      <a:alpha val="43137"/>
                    </a:srgbClr>
                  </a:outerShdw>
                </a:effectLst>
              </a:rPr>
              <a:t>Implementar las estrategias lúdicas y recreativas en la institución permitiendo que los niños, se diviertan y aprendan</a:t>
            </a:r>
            <a:r>
              <a:rPr lang="es-CO" sz="1800" dirty="0" smtClean="0">
                <a:effectLst>
                  <a:outerShdw blurRad="38100" dist="38100" dir="2700000" algn="tl">
                    <a:srgbClr val="000000">
                      <a:alpha val="43137"/>
                    </a:srgbClr>
                  </a:outerShdw>
                </a:effectLst>
              </a:rPr>
              <a:t>.</a:t>
            </a:r>
          </a:p>
          <a:p>
            <a:r>
              <a:rPr lang="es-CO" sz="1800" dirty="0" smtClean="0">
                <a:effectLst>
                  <a:outerShdw blurRad="38100" dist="38100" dir="2700000" algn="tl">
                    <a:srgbClr val="000000">
                      <a:alpha val="43137"/>
                    </a:srgbClr>
                  </a:outerShdw>
                </a:effectLst>
              </a:rPr>
              <a:t>Incentivar </a:t>
            </a:r>
            <a:r>
              <a:rPr lang="es-CO" sz="1800" dirty="0">
                <a:effectLst>
                  <a:outerShdw blurRad="38100" dist="38100" dir="2700000" algn="tl">
                    <a:srgbClr val="000000">
                      <a:alpha val="43137"/>
                    </a:srgbClr>
                  </a:outerShdw>
                </a:effectLst>
              </a:rPr>
              <a:t>los docentes para que desarrollen las estrategias como ayuda en su quehacer pedagógico</a:t>
            </a:r>
            <a:r>
              <a:rPr lang="es-CO" sz="1800" dirty="0" smtClean="0">
                <a:effectLst>
                  <a:outerShdw blurRad="38100" dist="38100" dir="2700000" algn="tl">
                    <a:srgbClr val="000000">
                      <a:alpha val="43137"/>
                    </a:srgbClr>
                  </a:outerShdw>
                </a:effectLst>
              </a:rPr>
              <a:t>.</a:t>
            </a:r>
            <a:endParaRPr lang="es-CO" sz="1800" dirty="0">
              <a:effectLst>
                <a:outerShdw blurRad="38100" dist="38100" dir="2700000" algn="tl">
                  <a:srgbClr val="000000">
                    <a:alpha val="43137"/>
                  </a:srgbClr>
                </a:outerShdw>
              </a:effectLst>
            </a:endParaRPr>
          </a:p>
          <a:p>
            <a:r>
              <a:rPr lang="es-CO" sz="1800" dirty="0">
                <a:effectLst>
                  <a:outerShdw blurRad="38100" dist="38100" dir="2700000" algn="tl">
                    <a:srgbClr val="000000">
                      <a:alpha val="43137"/>
                    </a:srgbClr>
                  </a:outerShdw>
                </a:effectLst>
              </a:rPr>
              <a:t>Organizar la información de los resultados para la elaboración del informe final.  </a:t>
            </a:r>
          </a:p>
        </p:txBody>
      </p:sp>
    </p:spTree>
    <p:extLst>
      <p:ext uri="{BB962C8B-B14F-4D97-AF65-F5344CB8AC3E}">
        <p14:creationId xmlns:p14="http://schemas.microsoft.com/office/powerpoint/2010/main" val="26086082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3" name="2 Diagrama"/>
          <p:cNvGraphicFramePr/>
          <p:nvPr>
            <p:extLst>
              <p:ext uri="{D42A27DB-BD31-4B8C-83A1-F6EECF244321}">
                <p14:modId xmlns:p14="http://schemas.microsoft.com/office/powerpoint/2010/main" val="3670185746"/>
              </p:ext>
            </p:extLst>
          </p:nvPr>
        </p:nvGraphicFramePr>
        <p:xfrm>
          <a:off x="731912" y="1444980"/>
          <a:ext cx="6792416" cy="45841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1 Rectángulo redondeado"/>
          <p:cNvSpPr/>
          <p:nvPr/>
        </p:nvSpPr>
        <p:spPr>
          <a:xfrm>
            <a:off x="4020580" y="3340058"/>
            <a:ext cx="2185487" cy="794039"/>
          </a:xfrm>
          <a:prstGeom prst="roundRect">
            <a:avLst/>
          </a:prstGeom>
          <a:noFill/>
        </p:spPr>
        <p:style>
          <a:lnRef idx="1">
            <a:schemeClr val="accent2"/>
          </a:lnRef>
          <a:fillRef idx="1002">
            <a:schemeClr val="lt1"/>
          </a:fillRef>
          <a:effectRef idx="2">
            <a:schemeClr val="accent2"/>
          </a:effectRef>
          <a:fontRef idx="minor">
            <a:schemeClr val="lt1"/>
          </a:fontRef>
        </p:style>
        <p:txBody>
          <a:bodyPr rtlCol="0" anchor="ctr"/>
          <a:lstStyle/>
          <a:p>
            <a:pPr algn="just"/>
            <a:r>
              <a:rPr lang="es-ES" sz="1100" dirty="0" smtClean="0">
                <a:solidFill>
                  <a:schemeClr val="tx1"/>
                </a:solidFill>
                <a:effectLst>
                  <a:outerShdw blurRad="38100" dist="38100" dir="2700000" algn="tl">
                    <a:srgbClr val="000000">
                      <a:alpha val="43137"/>
                    </a:srgbClr>
                  </a:outerShdw>
                </a:effectLst>
              </a:rPr>
              <a:t>MONTAÑEZ </a:t>
            </a:r>
            <a:r>
              <a:rPr lang="es-ES" sz="1100" i="1" dirty="0" smtClean="0">
                <a:solidFill>
                  <a:schemeClr val="tx1"/>
                </a:solidFill>
                <a:effectLst>
                  <a:outerShdw blurRad="38100" dist="38100" dir="2700000" algn="tl">
                    <a:srgbClr val="000000">
                      <a:alpha val="43137"/>
                    </a:srgbClr>
                  </a:outerShdw>
                </a:effectLst>
              </a:rPr>
              <a:t>ET AL, </a:t>
            </a:r>
            <a:r>
              <a:rPr lang="es-ES" sz="1100" dirty="0" smtClean="0">
                <a:solidFill>
                  <a:schemeClr val="tx1"/>
                </a:solidFill>
                <a:effectLst>
                  <a:outerShdw blurRad="38100" dist="38100" dir="2700000" algn="tl">
                    <a:srgbClr val="000000">
                      <a:alpha val="43137"/>
                    </a:srgbClr>
                  </a:outerShdw>
                </a:effectLst>
              </a:rPr>
              <a:t>GARCIA, BONILLA Y BOLÍVAR, SARMIENTO, MEN, LEY 1620, DEC. 1965, ECHEVERRI Y GÓMEZ, VIÑALS</a:t>
            </a:r>
            <a:r>
              <a:rPr lang="es-ES" sz="1100" dirty="0" smtClean="0">
                <a:solidFill>
                  <a:schemeClr val="tx1"/>
                </a:solidFill>
                <a:effectLst>
                  <a:outerShdw blurRad="38100" dist="38100" dir="2700000" algn="tl">
                    <a:srgbClr val="000000">
                      <a:alpha val="43137"/>
                    </a:srgbClr>
                  </a:outerShdw>
                </a:effectLst>
                <a:sym typeface="Wingdings" pitchFamily="2" charset="2"/>
              </a:rPr>
              <a:t></a:t>
            </a:r>
            <a:r>
              <a:rPr lang="es-ES" sz="1100" dirty="0" smtClean="0">
                <a:solidFill>
                  <a:schemeClr val="tx1"/>
                </a:solidFill>
                <a:effectLst>
                  <a:outerShdw blurRad="38100" dist="38100" dir="2700000" algn="tl">
                    <a:srgbClr val="000000">
                      <a:alpha val="43137"/>
                    </a:srgbClr>
                  </a:outerShdw>
                </a:effectLst>
              </a:rPr>
              <a:t> GERVER</a:t>
            </a:r>
            <a:endParaRPr lang="es-CO" sz="1100" dirty="0">
              <a:solidFill>
                <a:schemeClr val="tx1"/>
              </a:solidFill>
              <a:effectLst>
                <a:outerShdw blurRad="38100" dist="38100" dir="2700000" algn="tl">
                  <a:srgbClr val="000000">
                    <a:alpha val="43137"/>
                  </a:srgbClr>
                </a:outerShdw>
              </a:effectLst>
            </a:endParaRPr>
          </a:p>
        </p:txBody>
      </p:sp>
      <p:sp>
        <p:nvSpPr>
          <p:cNvPr id="4" name="3 Flecha derecha"/>
          <p:cNvSpPr/>
          <p:nvPr/>
        </p:nvSpPr>
        <p:spPr>
          <a:xfrm>
            <a:off x="3779912" y="3645025"/>
            <a:ext cx="240668" cy="13777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CO"/>
          </a:p>
        </p:txBody>
      </p:sp>
      <p:sp>
        <p:nvSpPr>
          <p:cNvPr id="5" name="AutoShape 10" descr="data:image/jpeg;base64,/9j/4AAQSkZJRgABAQAAAQABAAD/2wCEAAkGBxQREhUUExQVFhIWFRIVFBUUEhQVFRcUGBQWFhQWFhUYHSggGBwlHBUUIjIiJikrLi4uFx8zODMsOCktLiwBCgoKDg0OGxAQGjcmICQsMjQvLDguNC8sLy03LCwsLS8tNCwtMCw0LCwsLC0sLCwsNywuLCwuLCwsLCwsLTcsN//AABEIALYBFAMBIgACEQEDEQH/xAAcAAEAAQUBAQAAAAAAAAAAAAAABgEDBAUHAgj/xABJEAABAwIDBAcFBQUFBQkAAAABAAIDBBEFEiEGMUFRBxMiMmGBkRRCcaGxI2Jys8EzUnOSsiV0gqPRJGPC4fAVNERTZIOitPH/xAAaAQEAAwEBAQAAAAAAAAAAAAAAAQIDBAUG/8QAMREBAAIBAgMGBAQHAAAAAAAAAAECEQMhBDFBEhNRYZHwcYGxwQUiodEUMjNCUmLh/9oADAMBAAIRAxEAPwDuKIiAiIgIiICIqXQVREQEREBERAREQEREBERAREQEREBERAREQEREBERAREQEREBERAREQF4lkDRqva01XV3ceQ0CDMdU3VBOtJW4tHCLyPa0eJ1PwG8qLYl0hsbcQxufb3ndhn+v0VL6tKc5dWhwWvr/ANOkzHj09Z2dFE6yIpgfiuFVHSNVuOj4mD7sd/m4lWoOk2ujdqYpADudHlNvAtIWUcTSZdtvwXiYjO3q7+iiuwe2seJsfZhjmjy9Yw6jtXs5ruIJa7x0UqW8TExmHl3palpraN4EWNiVY2CJ0ju60X/QfMrQUm0zJdL2HMHUKVEoRRGPFJBLIwuBa0NLHD3g6+8cCLLb0GK3Ia7edAfFBt0REBERAREQEREBERAREQEREBERAREQEREBERARFi4nA6SJ7I3mN7muDXje1xGjkTG8r08ga1ziQAASSTYAAXuSuHbSdIpJMdJqNzpiP6AfqVbxjA8SjimFZJP1OXtvNSTD3tN7tQTl0tftWsoXTUDpbFrXObu7Ng3Thcrlvq2naImHu8NwOhpz273i0fGMfP38mWHySnrJJNT7znZnH1uVdkA49q3E3P1V+kwGW+rWgW0BI/RXzsvI7e+3hc29BZYd1aej0rfiGhXab5+e36RLQSMbe9/JUlnbwbr8lKItlHcZdPBp+pKunZKPi5x9Ap/h7ypP4vw9eU/pP3hIeg7ESZaiIRNDS1kjpBobtOVrPEauPgb812FQvYHYqGiAnaZOukZYgv7IabEDKANdBvupDieKiO7W6v48m/Hx8F2adZrXEvnON1q62tN69WJtXVDqXRby4a+Avf1XLaxgY4HUW3EcN4N+XD0KleJVl73PNbHBcJjij9pqQOBY1wuAPdOXi46WCatYmu84xvlhSZidoQ/CqxrC9xlsbCwLXvLyNzRlGnmug7I07ns66VhY49xjt4b+8RwJ+nxWlwrGoGVU0pFmylmXsi7cotew/RTmCZrwHNILTuINwufheI77M9qJx0j6855tNbS7HRcREXYwEREBERAREQEREBERAREQEREBERAREQEREBERBBumauMWGSNAH2r44iTwaTmJ9G281zro0wSonZKY2DqGDQk96TS7WHibanyXXttdl24lAIXvcwB4eC0A6gEag796ztn8JZRU8dPH3I2ht7AFx95xtxJufNUxPay6O8rGj2euXL3OykgggjQgixB5EIJlPtoaSjmvncBJwfHq7zt3vNQwYQbntXFzY2tccDbgrudhunW42Zwozu62Ts07Dcl2gcR7ovw5lY3/AGTax324HcfArNqWveBncS1tg1gGVjR91g0CDfYjtFmuyDu7jJu8mD9VoKiqsrNVJkYcuhG5eMKwx1VKGBzsu953AN8uJ3BZ3vMTisZletY5zK3S1cQfnmuWt1EY1c93Acg3mSthWxVtf9oWFkDQ4tj1F9DYgb3u+SmVBgFPDqyJt/3iMzvUrZWXLfh9TW21bYjwj7y1rq00/wCSN/GXEw12bKAS4kAAbyTut8VNaTYqVgDmVLo3kAuDQ4AO4i7XaqQQbOwsqDUAds7hplaTvc0cz+pW4XPw34ZWmZ1N56b/ALNdbjJtjso3Bg9Y3/xpt4xNcfUqtZTSx5c1TK/tNLwAyMZMwB7ovx58CpGVrpm5g5x3F7Gj8LXgH55l2zoVrG0z6zP3c8akzO/0hsGqqsUbrsF94u0/Fpt+ivroicxllIiIpBERAREQEREBERAREQEREBERAREQEREBRzGMTzHKD2R8/wDks7HK7I3KN53+AUPq6myDNZlcrnUrQ4fVkv0vl1F7aX4i/PUKRRPug8dSvL49FkLw9BoK2Fxc1jRcuIAHiTopxs5hwp2Fmme4L3c7i48hqPJajBowZr21u0DyNzb0KksnZkaeDgWn472/8XqsuuVumGSiItVRERBZqpMrTbfuH4joPmrVQwNitwAb8iF7k7T2jg0Zj8dzf+I+SV4+zf8AhP0VJ3ytHQg0e8c7OHmLH5j5rIWNLo9jud2+ouP6fmslTVEiIisgREQEREBERAREQEREBERAREQEREBUJVVjYhJljcfC3rogimLTXLnc7lafB8KfWykXLYWHtu4n7rfH6LIxiQ7gNToBzJ0AU0wLDhTwtj9613nm894/p5INbj1AyKGNsbQ1rHWAHiD6nQarWx6BbraSTRrOZzH4DQfX5LROdZBezq3JJYXVgyq3I+9h4/IaqJ5JhtMCH2rPO/xsVJa1vYNt4s4fEG/6KMYAbztH3Xn0t/qpa4KMbTBlSN1wCNx1XpWacgXb+79DqP8ArwV5TE5hEioSqqjm30O7kpGNRvBu+47R0190aN+l/Ne6vWN/4XfQrRYlsNRT6mLI7nDI+L5MIB9FqXdF9P7tRVtHIT3+oWM95jGI9f8Ai/5fFMajWO43gBw+I1/RXw7S/DeofS9G9K3vSVT/AAdUyAf/AAIUmw7DIqcZYmZR8SSfi5xJKtXt53j36Ins42ZiIi0VEREBERAREQEREBERAREQEREBERAWsxiXc3zP6LZqK1NZnc6/M+nBAMTS5rwASxwdbnZSSlqBI0ObuPqDxB8VBqGV4neG3cwML3DiLEDT1+SkGzdcx5e1mre+SNwJ0I+V/VBg4tU5pHnkco8tPrdaSpq7L0JswJ5kn1K1NdcIL7qxYUuKTNPZia8eE2U+hbb5rHcXNylzXAOF2EggOHNp4hXomql6RZatsMrC9o6pkgcyglc6xAAe1w137vgpDT7T4k82GGPHi+RrR8ysPBZ8jmnkQV0NpuL+ay7j/afVbvPKGpwl1U52eeOKMFti1krnu03X7IA3niVl41VmCnmlaAXRxSyAHcSxhcAfDRZq0+2RtQVn91qfyXratezGFJnMuOM6cKzjT0/+YP1Up2S6SZq+Gqc6OOOSnEMtmFxDoi8iW+bkAfVcNw+kdNIyNveeQ1v4juClXRJWNbiDI3H7OqimpnDgc7czb+bLealOH0vFIHNDhuIBHmuSbVdMUlLWTwRU0cjIn5A90rmkkAZ9A0jR2YeSnWDYsIsOMsh/7vHKJPjDmDv6V8wsa+ofI/e8iaeQ/AOkkP19UREOz7I9Ls1bWQUzqWNglcWl7ZXOIsxzr2LRfu810PZbEn1ELnvtcSzMFuTXlo+QXzt0Vj+16P8AiSfkSrvXR6b0pP8Av6j8xyEpOi1OL7TUlIbVFTDE7g18jQ63PLe9vJYEG3+GvNhXU9/vStaPV1gpQkqK1HO1wBBBDu6QQQfgRvVKqqZEM0j2sbe2Z7g0X4C5QXkWNTYhFLfq5Y3kC5yPa6w5mx0WJBtHSPk6plVTul3dW2eMvvyyg3QbRF5a8HTjy4qxWYhFD+1ljj/iSNZ/UUGSixaTEYpf2Uscn8ORr/6SslrroKoi8SStaLuIA5kgfVB7ReI5muF2uBHgQfovQKCqIiAiIgKBVsvVyPaRqHH03g+inq0m0GA+0WexwbIBbUdlw4Xtu+KDA2MAL5jx+z9O0pK5ga11gBoToLcFqtm8GdThxe4F7rd2+UNF7C53nUra1R7Dvwu+hQc7gbZqwK9uhWyA0WFVNugmeMYIJ6NkYHbjYwxnk5rRp5gWUCphp48l1uMaD4BQHafD+pqC4DsS3ePxe+PUg+aDBptCp/gk+eFvMdk+W75WUCiClGy1Rq5nMXHxH/78kEkWk23NsOrf7pVfkvW7Wh29NsMrv7nVfkvQfN+wLb4lRD/1MPydf9F5xeN2HYlJbfTVedtv3WSiSP1bl9Vf6OG3xSi/jtPo1x/Rb7pvoAzEetbbLUQxvuOLmfZO+TWKF036T6z2bDajKRlrZ4+qt/5ckbZJT55ZPULnGxOG5qPFak7oqJ8TfxSkF3mAwfzLH2p2lNXSYfDe5p4ZGyD74f1bCf8A242n/GpzgOHiHZeqcdH1Ec8xHHJmEbD8C1gP+JEdEL6KB/a9H+OX/wCvKuptxGopsFc+kikkqJJJWs6theWZnuzSloB0aAeG+y5f0Rj+16XwMv5Ei6rg0sEOFsqKiaWFkZk7UcjmkkvNmho7xJ3BIJcdwHZWorZpesPUCNplqairD2hg5uLtXONjvtuOoWbjmwZhpn1UFXBVQx5et6oOa5gcbB2Ukgi/iPNSfGOmi7OrhpGuj07VZJnc6xuC5jdL3APeK0OPbS4vW00nWRvjog37QR03VQ5bi13vGYi9txQ3Z3Qri8vtLqLOeomilc1vBkzQHNez93QG4G/RSrpVxL2nAoZSNXzQZh42ff6KC9DAvi0Pgyc/5ZH6qX45hslVgVJDFYvfOx13OysYxrJXPe93usaBcn9SAh1crwWrnYJKemDs1V1cTmxjtvAcTkbbmTr4DldSfDOiyu9op2T05bA+RvWPa5jwxje04OynskhpAO65Gq32wWEUlLUvqIppJn08MzvtIWNYSRk62ItcTYZiLO1IffwU92M2btRNeJZGzzsLpZA6+YvHaLmnQnU67worMW3hfV076VuzeMSjPSHte7Dw7qHf7XVgOY7QiCjb2Isrd2ZxDjrxLt+ULl+CbNVeKPkfGOsLdZZ55LNBOtnSOuSfAX8ltOl+bNis7eEbYImjk0RNcB6vKm2ymENlocKpz+ynfU1EzR77mmzc3O1x/KOSlTk5tjuy9Xhbo5JAGZj9lPBLdpcNbCRtiHaXtp9V1no226kq6eTrjmqaUNc86DrqYmxcQPfbY3t4cypTtJs/D7KII6Jk8Zka/qTI6NgcNzrgErXYFgNTE4dVSUFLGSBJkjL5DGSMzc2l7gcQiGJ0rdIJoGMhpre1Stz5iARFHuDy073E3AB00JO6x4tSYfXYtK7KJqqTQvc512tvuu55DW/AW8Ar/SLXOmxOrc73ZnxNHJsR6sAfyk+a6ds/g2emw2iY4xwz0/tlUWEh0rnhrg0uGttSLeA5Ink5XX4PX4TIxz2TUziexIx9muI1ID2EtP4T6LrnRj0gPrgYJre2RtzNcLNFRGO8C0aCQeGmt9NQpHtJspAMNqYGg9X1L3ta5xcGSMaXMe2/dNwNy49sXszVQVVJUZoWSB8Uvs7pSKkwu7/2eWwJjLiGlwNuCTOExWbcofRVJUNkY17TdrgCFVRSgxfqX1EY7raiQt+Dw2Sw8O2ilRMEVLpdBVFS6XQVVmtP2b/wO+hV26s1Yux45tcPkUHPzIFjPcC4DmR9VjvJV/CY888Teb2+gNz9EHUVpNr6YPpy7jGWuHrZ3yJW6urFdD1kb2fvNc31CDnUb1tMDntNH+K3rotJDyO8aH4jQraYY60jDyc36hB0BR7pCNsLrv7rUfluUgutNthHHJRzxyuc2OWN0bnMYXuAeCLhoGqD506Mx/atF/FP5b1MOlKl63DqWo3uhqaqFx+5JI8t/LYFe2b2aw+iq4qgVdS50Ti4MdRyAG7XN1Ib95Sd+GxVODyRzufEySV7w8Rue5pE3WMdkAvwChL5+jic9wY3vvc1jR95xDW/Mhd02oAZRYnAz9nSUVJTDlmAL3H0ez0UewHZLD6aphndXyPEUjZOrNHK3MW6t1tprY+SlVNRNnwurdUSdT7bJI4vMbnFoL7sGUamzbBEy5p0Otvi1P4CY/5TltekhzhhmGNH7Imoc7+KD2fk6RbbY3Z+iw6sZUnEWyZGyDJ7NIy+Zpbv158lJ6DAIq3B4op2vLNXBzB9pE8E5ZGA79CQRxBKDn3RDLGPaWsdDHiDms9lkqAC0MB+0DL7n/8ALgCpD0jY2KehmpZa01dXUGIFo6vLExrg5xIYAG3tbmdOAJUUrOjF+YiOuoXsvvlldC8D70Za6x81tdnthsOaXRTVbZ53xyhroGn2WB2Q2kdJ7zgd2tr8OKDT9DDw3FYydwhqP6FK6eKaeOHDWvyNijDsQlB7EQGvU5txy63G4u8GlaClwBuFZqxtXFUvbeGnEAdpUyNNi7U3yszOtzLPBSHB4GRR+x54xC0skxGZ7w1stTfsUgkPAFvatwa/zy1Jz+V38JSKx309OX3n5dPGcM/D5YMtUyJgbmopJ2i2raZrTHTB53lzyZJTfXuLomzTbUsA/wB236Ll+AYE+E4hVTVtJO6pgfC58cmWNkjhdoc53ZaA3KA0agAaKfbLY/BJGyJksT3Ma1rurkDrbhciwNrkC9raq9cVjDl1bX1bTqYnHvq4104YY6LEjLbsVEbHtdwL2Dq3t+IDWH/EFI+inHoZYaeCSVkVTSSSljZHBolgkuSGk+8Dw+6OenQ9t9nIa6AxztcWA5mvjF5In/vtHEW0I4hcQr+i6qBPUyU1RHfQtmax/wAHRv7p8LlWYul9KnSCKOJsdHMw1bntJy5JAyMG7s4NwM3dtv1J4LX9HnSNVVQqZKtsXs9ND1j5GMc1xeT2GDtEEmzvkoBSdGlQNaialpYh33STtLwPCNu8+YU4wTDYpWMo6Rrxh8TxLUzvbZ9VKLEEj3WAtaRe3dG4DUOf9KOHdTiU5H7OcipjPAtlFyf5866Z0WY5DVRUo6xraqkiNO+JzgDJDYBj2c7AD5+F9ztvs/S18DWSZmdWLxTMbmdDfQ5gNHRnLr8OFrjkk/RfUte0vfA+kzEyVMUrSGRNBdI8sdqHZQbAX1sLonns7Pt3tKKaKzLPle4Rwx788lwCcvvNZcXHElo5qMbPbOZKpjpnF1RGDLUvLrtbPKLxsvuJYwPe48y3hZafAKkBzaxsd3OcaTCaYjRrGDKJXeDRvP7xd5bijc+rZ7HRlzo3F3tlaRYSFx+26snfnIIvuDQAOawx27Znp79+T05t/C6M1rznnP1j4Ry87fBtNmqM1bZaho7EtRM6PxjBDYz5ta1FOMNomwRMiYLNY0AeSLoeUuZlTOrRcvJcgvZ06xY7nK056DM6xeXyixvusVgPmstbimIFrDYE7tw4X1QaR+EvPIDxKyNnKMsqml/APtrvOUj9SsF20DBvJHxBCU+NNMjS25sb6AoOh9anWqOMxW/ApLimhFjqCNN+oQaGuYDPIWd0vcR5nX53V+kjNxpuIWvZW9WSHBwHB2U2P+iyY8aib7wQT+KpDtxVzOoNh2OtfK0MPHU8LcVKG1F0GwNuQ9Aq3HhZYTZV7EiDI6tp91v8oXrKLWsLcrC3orAeqh6C4aeM72N/lCuMAAsAAPDRWQ5eg5BZqsMhl1kiY48y0XVymoYoxZkbWjwaAveZVug4/txQPrMQipYnCJrIJKm9jlDi93as3W9mRtut5WGnw6njp44xJIQ4wxu78jjfNNIR3WaanTRthoCVn7Q7KzPqm1NNKIpRG6El0ImY+MkkXbfQi5G4g2bu1Wbgmx4iEkkjjNUSi00swaTI23aiyahkZ5C58eCy7M5nHq7++p2KxacxH9vjPn5Oc0FeMRqpHNp2yQwdmmY/s0cILjmmnN7vcd4bvN/AKTRtgw9xlleX1MuUCzGtlkFxlZBA39lGS1urtTYfBVptk6+mYKenqImU7HvdGXUpfOwOJJ7WUsLuF7jyW92e2IZAXSOc98775p5SHSknfbgz4i7vFVitvn4tLa2nEYz+X/GOc/GekeOGn2g2/NFE1rmf7VI1pEIcXZHEu7xNyABlB5uDgOJEXnw+skHW1kropJ79TSwtHXy3F9Wg9hgG8vJNr3WfU7I1FFXyVMbosjhds04Mj4jpmMbdGX0sCdGg2VnF9o6WOKURSOnrZOy+ZxLtd3fsG2GpDW9m9rDiovy/NLThsdqO6rmZ8uX7RHr9WuwWtZT0rqiptJEx7YqeHQl0oDnODD7rQJAS7l42W5dsxPVQe04pUey0zQHMp4gA1jT3ewbgOJI0Ic4k666LCdhMpbh09HHHUNpg+8b3tY0vcb9aQ8j3r3G8GMBTbC9nZ6h4nrpGyzDWJob/ALPAeHVRu777++6/hfeopSezEStxPEVjVtqV2nPz22xjpM85mUL2KbK6ciN8opKLrHBkpDD9oXC0oFmt1zON9waRvWZt9WMfSMdTtbnq5G0rXhhY57GvvIQSe65zIwCbXBOgW6OwDn1E7nyyezzSmZ8AAYHOzl4D5Lm7QXOtYX+B1V3bfZqQtpnU4aXUs8czIi4RxuDcoMYJ0bbIy1zuLt5U0raKzHv3hXX19HU1a2id9vKI67+MzZq9k9nfZonTVrh1oiEZu8ZIKdtxkzMNru4252Fy4qdbK1bJYWuibliLQ5gyhpylzgDYbrhoI8HKJUeB1Nc5pq2sjp2HM2kjf1jXOF7OqZb9q1+6Drbc3j0KmgDG2H/XDdwHhwWlIx8HFxNotvM5t5cojwj36rqIi0crDLV5LFfyplQYzmLwY1l5VTIgwzCvBpgs7ImRBrXUTTwHovPsDeQ9FtMiZEGr9hHJPYRyW0yJkQav2Acl4OFRnexv8oW3yJ1aDWR4cxu5oHwAV9tPZZuVAxBiNiXsRrIyquVBj5F6DVeyquVBZsvQCuZUyoPFlVq9gJZAZvV5W2hXEBW55QxpcdwCuLTbYUUk9HPHCbSPjka3W2pYQNeGpGqJjmitTDHVsdX4g+1A2zoIbkNkb7ssoGri4kZGcrX1JWHsbgPts7qyWIRRWyU0AY1ojgscpLbWzOBPkTzFrWz+x9ZWGKTE3/ZwhoipW5eqblblBc0dlx9fEkdldQhhDAGtFgFn2czmXVOt3dZrWd59Ijwj49ZWqKhjhYGRtDWjcAAAOVgNAslEWjkmciIiAEREBERB4sqWREABLIiClksiIFksiIK2VMqIgWVbKiIFlWyIgZUsiIFlWyoiBZVsqIgrZLIiCoXpEQEREBERAREQEREBERAREQf/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pic>
        <p:nvPicPr>
          <p:cNvPr id="1036" name="Picture 12" descr="http://www.bachilleratovirtual.com.co/images/marco_legal.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20766" y="5170302"/>
            <a:ext cx="1324217" cy="8739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Logo"/>
          <p:cNvPicPr>
            <a:picLocks noChangeAspect="1" noChangeArrowheads="1"/>
          </p:cNvPicPr>
          <p:nvPr/>
        </p:nvPicPr>
        <p:blipFill rotWithShape="1">
          <a:blip r:embed="rId9">
            <a:extLst>
              <a:ext uri="{28A0092B-C50C-407E-A947-70E740481C1C}">
                <a14:useLocalDpi xmlns:a14="http://schemas.microsoft.com/office/drawing/2010/main" val="0"/>
              </a:ext>
            </a:extLst>
          </a:blip>
          <a:srcRect r="59750"/>
          <a:stretch/>
        </p:blipFill>
        <p:spPr bwMode="auto">
          <a:xfrm>
            <a:off x="5615781" y="2400979"/>
            <a:ext cx="1572816" cy="62355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Logo"/>
          <p:cNvPicPr>
            <a:picLocks noChangeAspect="1" noChangeArrowheads="1"/>
          </p:cNvPicPr>
          <p:nvPr/>
        </p:nvPicPr>
        <p:blipFill rotWithShape="1">
          <a:blip r:embed="rId9">
            <a:extLst>
              <a:ext uri="{28A0092B-C50C-407E-A947-70E740481C1C}">
                <a14:useLocalDpi xmlns:a14="http://schemas.microsoft.com/office/drawing/2010/main" val="0"/>
              </a:ext>
            </a:extLst>
          </a:blip>
          <a:srcRect l="72117"/>
          <a:stretch/>
        </p:blipFill>
        <p:spPr bwMode="auto">
          <a:xfrm>
            <a:off x="7295644" y="2428900"/>
            <a:ext cx="1089577" cy="623558"/>
          </a:xfrm>
          <a:prstGeom prst="rect">
            <a:avLst/>
          </a:prstGeom>
          <a:noFill/>
          <a:extLst>
            <a:ext uri="{909E8E84-426E-40DD-AFC4-6F175D3DCCD1}">
              <a14:hiddenFill xmlns:a14="http://schemas.microsoft.com/office/drawing/2010/main">
                <a:solidFill>
                  <a:srgbClr val="FFFFFF"/>
                </a:solidFill>
              </a14:hiddenFill>
            </a:ext>
          </a:extLst>
        </p:spPr>
      </p:pic>
      <p:sp>
        <p:nvSpPr>
          <p:cNvPr id="20" name="19 Flecha derecha"/>
          <p:cNvSpPr/>
          <p:nvPr/>
        </p:nvSpPr>
        <p:spPr>
          <a:xfrm>
            <a:off x="3779912" y="4653136"/>
            <a:ext cx="240668" cy="13777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CO"/>
          </a:p>
        </p:txBody>
      </p:sp>
      <p:sp>
        <p:nvSpPr>
          <p:cNvPr id="21" name="20 Rectángulo redondeado"/>
          <p:cNvSpPr/>
          <p:nvPr/>
        </p:nvSpPr>
        <p:spPr>
          <a:xfrm>
            <a:off x="4047568" y="4256116"/>
            <a:ext cx="2185487" cy="794039"/>
          </a:xfrm>
          <a:prstGeom prst="roundRect">
            <a:avLst/>
          </a:prstGeom>
          <a:noFill/>
        </p:spPr>
        <p:style>
          <a:lnRef idx="1">
            <a:schemeClr val="accent2"/>
          </a:lnRef>
          <a:fillRef idx="1002">
            <a:schemeClr val="lt1"/>
          </a:fillRef>
          <a:effectRef idx="2">
            <a:schemeClr val="accent2"/>
          </a:effectRef>
          <a:fontRef idx="minor">
            <a:schemeClr val="lt1"/>
          </a:fontRef>
        </p:style>
        <p:txBody>
          <a:bodyPr rtlCol="0" anchor="ctr"/>
          <a:lstStyle/>
          <a:p>
            <a:pPr algn="just"/>
            <a:r>
              <a:rPr lang="es-ES" sz="1100" dirty="0" smtClean="0">
                <a:solidFill>
                  <a:schemeClr val="tx1"/>
                </a:solidFill>
                <a:effectLst>
                  <a:outerShdw blurRad="38100" dist="38100" dir="2700000" algn="tl">
                    <a:srgbClr val="000000">
                      <a:alpha val="43137"/>
                    </a:srgbClr>
                  </a:outerShdw>
                </a:effectLst>
              </a:rPr>
              <a:t>HUIZINGA, VELÁSQUEZ, NACIONES UNIDAS, PIAGET, SFRISON</a:t>
            </a:r>
            <a:endParaRPr lang="es-CO" sz="1100" dirty="0">
              <a:solidFill>
                <a:schemeClr val="tx1"/>
              </a:solidFill>
              <a:effectLst>
                <a:outerShdw blurRad="38100" dist="38100" dir="2700000" algn="tl">
                  <a:srgbClr val="000000">
                    <a:alpha val="43137"/>
                  </a:srgbClr>
                </a:outerShdw>
              </a:effectLst>
            </a:endParaRPr>
          </a:p>
        </p:txBody>
      </p:sp>
      <p:sp>
        <p:nvSpPr>
          <p:cNvPr id="22" name="21 Flecha derecha"/>
          <p:cNvSpPr/>
          <p:nvPr/>
        </p:nvSpPr>
        <p:spPr>
          <a:xfrm>
            <a:off x="3806900" y="5569194"/>
            <a:ext cx="240668" cy="137772"/>
          </a:xfrm>
          <a:prstGeom prst="right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s-CO"/>
          </a:p>
        </p:txBody>
      </p:sp>
      <p:pic>
        <p:nvPicPr>
          <p:cNvPr id="1027" name="Picture 3"/>
          <p:cNvPicPr>
            <a:picLocks noChangeAspect="1" noChangeArrowheads="1"/>
          </p:cNvPicPr>
          <p:nvPr/>
        </p:nvPicPr>
        <p:blipFill rotWithShape="1">
          <a:blip r:embed="rId10">
            <a:extLst>
              <a:ext uri="{28A0092B-C50C-407E-A947-70E740481C1C}">
                <a14:useLocalDpi xmlns:a14="http://schemas.microsoft.com/office/drawing/2010/main" val="0"/>
              </a:ext>
            </a:extLst>
          </a:blip>
          <a:srcRect l="23125" t="53780" r="58600" b="31778"/>
          <a:stretch/>
        </p:blipFill>
        <p:spPr bwMode="auto">
          <a:xfrm>
            <a:off x="1923131" y="3301223"/>
            <a:ext cx="1856781" cy="825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descr="La imagen puede contener: exterior"/>
          <p:cNvPicPr>
            <a:picLocks noChangeAspect="1" noChangeArrowheads="1"/>
          </p:cNvPicPr>
          <p:nvPr/>
        </p:nvPicPr>
        <p:blipFill rotWithShape="1">
          <a:blip r:embed="rId11">
            <a:extLst>
              <a:ext uri="{BEBA8EAE-BF5A-486C-A8C5-ECC9F3942E4B}">
                <a14:imgProps xmlns:a14="http://schemas.microsoft.com/office/drawing/2010/main">
                  <a14:imgLayer r:embed="rId12">
                    <a14:imgEffect>
                      <a14:saturation sat="200000"/>
                    </a14:imgEffect>
                  </a14:imgLayer>
                </a14:imgProps>
              </a:ext>
              <a:ext uri="{28A0092B-C50C-407E-A947-70E740481C1C}">
                <a14:useLocalDpi xmlns:a14="http://schemas.microsoft.com/office/drawing/2010/main" val="0"/>
              </a:ext>
            </a:extLst>
          </a:blip>
          <a:srcRect l="84953" t="25551" r="2099" b="61958"/>
          <a:stretch/>
        </p:blipFill>
        <p:spPr bwMode="auto">
          <a:xfrm>
            <a:off x="3491880" y="2392223"/>
            <a:ext cx="1881029" cy="76200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p:cNvPicPr>
            <a:picLocks noChangeAspect="1" noChangeArrowheads="1"/>
          </p:cNvPicPr>
          <p:nvPr/>
        </p:nvPicPr>
        <p:blipFill rotWithShape="1">
          <a:blip r:embed="rId13">
            <a:extLst>
              <a:ext uri="{28A0092B-C50C-407E-A947-70E740481C1C}">
                <a14:useLocalDpi xmlns:a14="http://schemas.microsoft.com/office/drawing/2010/main" val="0"/>
              </a:ext>
            </a:extLst>
          </a:blip>
          <a:srcRect l="28066" t="51778" r="61612" b="29660"/>
          <a:stretch/>
        </p:blipFill>
        <p:spPr bwMode="auto">
          <a:xfrm>
            <a:off x="1890462" y="4265120"/>
            <a:ext cx="1454521" cy="9235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10 Rectángulo"/>
          <p:cNvSpPr/>
          <p:nvPr/>
        </p:nvSpPr>
        <p:spPr>
          <a:xfrm>
            <a:off x="1907704" y="4242792"/>
            <a:ext cx="1872208"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2400" b="1" dirty="0" smtClean="0">
                <a:solidFill>
                  <a:schemeClr val="accent2"/>
                </a:solidFill>
                <a:effectLst>
                  <a:outerShdw blurRad="38100" dist="38100" dir="2700000" algn="tl">
                    <a:srgbClr val="000000">
                      <a:alpha val="43137"/>
                    </a:srgbClr>
                  </a:outerShdw>
                </a:effectLst>
              </a:rPr>
              <a:t>Conceptual</a:t>
            </a:r>
            <a:endParaRPr lang="es-CO" sz="2400" b="1" dirty="0">
              <a:solidFill>
                <a:schemeClr val="accent2"/>
              </a:solidFill>
              <a:effectLst>
                <a:outerShdw blurRad="38100" dist="38100" dir="2700000" algn="tl">
                  <a:srgbClr val="000000">
                    <a:alpha val="43137"/>
                  </a:srgbClr>
                </a:outerShdw>
              </a:effectLst>
            </a:endParaRPr>
          </a:p>
        </p:txBody>
      </p:sp>
      <p:sp>
        <p:nvSpPr>
          <p:cNvPr id="30" name="29 Rectángulo redondeado"/>
          <p:cNvSpPr/>
          <p:nvPr/>
        </p:nvSpPr>
        <p:spPr>
          <a:xfrm>
            <a:off x="4047568" y="5373216"/>
            <a:ext cx="2185487" cy="794039"/>
          </a:xfrm>
          <a:prstGeom prst="roundRect">
            <a:avLst/>
          </a:prstGeom>
          <a:noFill/>
        </p:spPr>
        <p:style>
          <a:lnRef idx="1">
            <a:schemeClr val="accent2"/>
          </a:lnRef>
          <a:fillRef idx="1002">
            <a:schemeClr val="lt1"/>
          </a:fillRef>
          <a:effectRef idx="2">
            <a:schemeClr val="accent2"/>
          </a:effectRef>
          <a:fontRef idx="minor">
            <a:schemeClr val="lt1"/>
          </a:fontRef>
        </p:style>
        <p:txBody>
          <a:bodyPr rtlCol="0" anchor="ctr"/>
          <a:lstStyle/>
          <a:p>
            <a:pPr algn="just"/>
            <a:r>
              <a:rPr lang="es-ES" sz="1100" dirty="0" smtClean="0">
                <a:solidFill>
                  <a:schemeClr val="tx1"/>
                </a:solidFill>
                <a:effectLst>
                  <a:outerShdw blurRad="38100" dist="38100" dir="2700000" algn="tl">
                    <a:srgbClr val="000000">
                      <a:alpha val="43137"/>
                    </a:srgbClr>
                  </a:outerShdw>
                </a:effectLst>
              </a:rPr>
              <a:t>Constitución Política 1991, Ley General educación, Infancia y Adolescencia, Sistema Nacional de Deporte</a:t>
            </a:r>
            <a:endParaRPr lang="es-CO" sz="11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884051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sp>
        <p:nvSpPr>
          <p:cNvPr id="5" name="AutoShape 10" descr="data:image/jpeg;base64,/9j/4AAQSkZJRgABAQAAAQABAAD/2wCEAAkGBxQREhUUExQVFhIWFRIVFBUUEhQVFRcUGBQWFhQWFhUYHSggGBwlHBUUIjIiJikrLi4uFx8zODMsOCktLiwBCgoKDg0OGxAQGjcmICQsMjQvLDguNC8sLy03LCwsLS8tNCwtMCw0LCwsLC0sLCwsNywuLCwuLCwsLCwsLTcsN//AABEIALYBFAMBIgACEQEDEQH/xAAcAAEAAQUBAQAAAAAAAAAAAAAABgEDBAUHAgj/xABJEAABAwIDBAcFBQUFBQkAAAABAAIDBBEFEiEGMUFRBxMiMmGBkRRCcaGxI2Jys8EzUnOSsiV0gqPRJGPC4fAVNERTZIOitPH/xAAaAQEAAwEBAQAAAAAAAAAAAAAAAQIDBAUG/8QAMREBAAIBAgMGBAQHAAAAAAAAAAECEQMhBDFBEhNRYZHwcYGxwQUiodEUMjNCUmLh/9oADAMBAAIRAxEAPwDuKIiAiIgIiICIqXQVREQEREBERAREQEREBERAREQEREBERAREQEREBERAREQEREBERAREQF4lkDRqva01XV3ceQ0CDMdU3VBOtJW4tHCLyPa0eJ1PwG8qLYl0hsbcQxufb3ndhn+v0VL6tKc5dWhwWvr/ANOkzHj09Z2dFE6yIpgfiuFVHSNVuOj4mD7sd/m4lWoOk2ujdqYpADudHlNvAtIWUcTSZdtvwXiYjO3q7+iiuwe2seJsfZhjmjy9Yw6jtXs5ruIJa7x0UqW8TExmHl3palpraN4EWNiVY2CJ0ju60X/QfMrQUm0zJdL2HMHUKVEoRRGPFJBLIwuBa0NLHD3g6+8cCLLb0GK3Ia7edAfFBt0REBERAREQEREBERAREQEREBERAREQEREBERARFi4nA6SJ7I3mN7muDXje1xGjkTG8r08ga1ziQAASSTYAAXuSuHbSdIpJMdJqNzpiP6AfqVbxjA8SjimFZJP1OXtvNSTD3tN7tQTl0tftWsoXTUDpbFrXObu7Ng3Thcrlvq2naImHu8NwOhpz273i0fGMfP38mWHySnrJJNT7znZnH1uVdkA49q3E3P1V+kwGW+rWgW0BI/RXzsvI7e+3hc29BZYd1aej0rfiGhXab5+e36RLQSMbe9/JUlnbwbr8lKItlHcZdPBp+pKunZKPi5x9Ap/h7ypP4vw9eU/pP3hIeg7ESZaiIRNDS1kjpBobtOVrPEauPgb812FQvYHYqGiAnaZOukZYgv7IabEDKANdBvupDieKiO7W6v48m/Hx8F2adZrXEvnON1q62tN69WJtXVDqXRby4a+Avf1XLaxgY4HUW3EcN4N+XD0KleJVl73PNbHBcJjij9pqQOBY1wuAPdOXi46WCatYmu84xvlhSZidoQ/CqxrC9xlsbCwLXvLyNzRlGnmug7I07ns66VhY49xjt4b+8RwJ+nxWlwrGoGVU0pFmylmXsi7cotew/RTmCZrwHNILTuINwufheI77M9qJx0j6855tNbS7HRcREXYwEREBERAREQEREBERAREQEREBERAREQEREBERBBumauMWGSNAH2r44iTwaTmJ9G281zro0wSonZKY2DqGDQk96TS7WHibanyXXttdl24lAIXvcwB4eC0A6gEag796ztn8JZRU8dPH3I2ht7AFx95xtxJufNUxPay6O8rGj2euXL3OykgggjQgixB5EIJlPtoaSjmvncBJwfHq7zt3vNQwYQbntXFzY2tccDbgrudhunW42Zwozu62Ts07Dcl2gcR7ovw5lY3/AGTax324HcfArNqWveBncS1tg1gGVjR91g0CDfYjtFmuyDu7jJu8mD9VoKiqsrNVJkYcuhG5eMKwx1VKGBzsu953AN8uJ3BZ3vMTisZletY5zK3S1cQfnmuWt1EY1c93Acg3mSthWxVtf9oWFkDQ4tj1F9DYgb3u+SmVBgFPDqyJt/3iMzvUrZWXLfh9TW21bYjwj7y1rq00/wCSN/GXEw12bKAS4kAAbyTut8VNaTYqVgDmVLo3kAuDQ4AO4i7XaqQQbOwsqDUAds7hplaTvc0cz+pW4XPw34ZWmZ1N56b/ALNdbjJtjso3Bg9Y3/xpt4xNcfUqtZTSx5c1TK/tNLwAyMZMwB7ovx58CpGVrpm5g5x3F7Gj8LXgH55l2zoVrG0z6zP3c8akzO/0hsGqqsUbrsF94u0/Fpt+ivroicxllIiIpBERAREQEREBERAREQEREBERAREQEREBRzGMTzHKD2R8/wDks7HK7I3KN53+AUPq6myDNZlcrnUrQ4fVkv0vl1F7aX4i/PUKRRPug8dSvL49FkLw9BoK2Fxc1jRcuIAHiTopxs5hwp2Fmme4L3c7i48hqPJajBowZr21u0DyNzb0KksnZkaeDgWn472/8XqsuuVumGSiItVRERBZqpMrTbfuH4joPmrVQwNitwAb8iF7k7T2jg0Zj8dzf+I+SV4+zf8AhP0VJ3ytHQg0e8c7OHmLH5j5rIWNLo9jud2+ouP6fmslTVEiIisgREQEREBERAREQEREBERAREQEREBUJVVjYhJljcfC3rogimLTXLnc7lafB8KfWykXLYWHtu4n7rfH6LIxiQ7gNToBzJ0AU0wLDhTwtj9613nm894/p5INbj1AyKGNsbQ1rHWAHiD6nQarWx6BbraSTRrOZzH4DQfX5LROdZBezq3JJYXVgyq3I+9h4/IaqJ5JhtMCH2rPO/xsVJa1vYNt4s4fEG/6KMYAbztH3Xn0t/qpa4KMbTBlSN1wCNx1XpWacgXb+79DqP8ArwV5TE5hEioSqqjm30O7kpGNRvBu+47R0190aN+l/Ne6vWN/4XfQrRYlsNRT6mLI7nDI+L5MIB9FqXdF9P7tRVtHIT3+oWM95jGI9f8Ai/5fFMajWO43gBw+I1/RXw7S/DeofS9G9K3vSVT/AAdUyAf/AAIUmw7DIqcZYmZR8SSfi5xJKtXt53j36Ins42ZiIi0VEREBERAREQEREBERAREQEREBERAWsxiXc3zP6LZqK1NZnc6/M+nBAMTS5rwASxwdbnZSSlqBI0ObuPqDxB8VBqGV4neG3cwML3DiLEDT1+SkGzdcx5e1mre+SNwJ0I+V/VBg4tU5pHnkco8tPrdaSpq7L0JswJ5kn1K1NdcIL7qxYUuKTNPZia8eE2U+hbb5rHcXNylzXAOF2EggOHNp4hXomql6RZatsMrC9o6pkgcyglc6xAAe1w137vgpDT7T4k82GGPHi+RrR8ysPBZ8jmnkQV0NpuL+ay7j/afVbvPKGpwl1U52eeOKMFti1krnu03X7IA3niVl41VmCnmlaAXRxSyAHcSxhcAfDRZq0+2RtQVn91qfyXratezGFJnMuOM6cKzjT0/+YP1Up2S6SZq+Gqc6OOOSnEMtmFxDoi8iW+bkAfVcNw+kdNIyNveeQ1v4juClXRJWNbiDI3H7OqimpnDgc7czb+bLealOH0vFIHNDhuIBHmuSbVdMUlLWTwRU0cjIn5A90rmkkAZ9A0jR2YeSnWDYsIsOMsh/7vHKJPjDmDv6V8wsa+ofI/e8iaeQ/AOkkP19UREOz7I9Ls1bWQUzqWNglcWl7ZXOIsxzr2LRfu810PZbEn1ELnvtcSzMFuTXlo+QXzt0Vj+16P8AiSfkSrvXR6b0pP8Av6j8xyEpOi1OL7TUlIbVFTDE7g18jQ63PLe9vJYEG3+GvNhXU9/vStaPV1gpQkqK1HO1wBBBDu6QQQfgRvVKqqZEM0j2sbe2Z7g0X4C5QXkWNTYhFLfq5Y3kC5yPa6w5mx0WJBtHSPk6plVTul3dW2eMvvyyg3QbRF5a8HTjy4qxWYhFD+1ljj/iSNZ/UUGSixaTEYpf2Uscn8ORr/6SslrroKoi8SStaLuIA5kgfVB7ReI5muF2uBHgQfovQKCqIiAiIgKBVsvVyPaRqHH03g+inq0m0GA+0WexwbIBbUdlw4Xtu+KDA2MAL5jx+z9O0pK5ga11gBoToLcFqtm8GdThxe4F7rd2+UNF7C53nUra1R7Dvwu+hQc7gbZqwK9uhWyA0WFVNugmeMYIJ6NkYHbjYwxnk5rRp5gWUCphp48l1uMaD4BQHafD+pqC4DsS3ePxe+PUg+aDBptCp/gk+eFvMdk+W75WUCiClGy1Rq5nMXHxH/78kEkWk23NsOrf7pVfkvW7Wh29NsMrv7nVfkvQfN+wLb4lRD/1MPydf9F5xeN2HYlJbfTVedtv3WSiSP1bl9Vf6OG3xSi/jtPo1x/Rb7pvoAzEetbbLUQxvuOLmfZO+TWKF036T6z2bDajKRlrZ4+qt/5ckbZJT55ZPULnGxOG5qPFak7oqJ8TfxSkF3mAwfzLH2p2lNXSYfDe5p4ZGyD74f1bCf8A242n/GpzgOHiHZeqcdH1Ec8xHHJmEbD8C1gP+JEdEL6KB/a9H+OX/wCvKuptxGopsFc+kikkqJJJWs6theWZnuzSloB0aAeG+y5f0Rj+16XwMv5Ei6rg0sEOFsqKiaWFkZk7UcjmkkvNmho7xJ3BIJcdwHZWorZpesPUCNplqairD2hg5uLtXONjvtuOoWbjmwZhpn1UFXBVQx5et6oOa5gcbB2Ukgi/iPNSfGOmi7OrhpGuj07VZJnc6xuC5jdL3APeK0OPbS4vW00nWRvjog37QR03VQ5bi13vGYi9txQ3Z3Qri8vtLqLOeomilc1vBkzQHNez93QG4G/RSrpVxL2nAoZSNXzQZh42ff6KC9DAvi0Pgyc/5ZH6qX45hslVgVJDFYvfOx13OysYxrJXPe93usaBcn9SAh1crwWrnYJKemDs1V1cTmxjtvAcTkbbmTr4DldSfDOiyu9op2T05bA+RvWPa5jwxje04OynskhpAO65Gq32wWEUlLUvqIppJn08MzvtIWNYSRk62ItcTYZiLO1IffwU92M2btRNeJZGzzsLpZA6+YvHaLmnQnU67worMW3hfV076VuzeMSjPSHte7Dw7qHf7XVgOY7QiCjb2Isrd2ZxDjrxLt+ULl+CbNVeKPkfGOsLdZZ55LNBOtnSOuSfAX8ltOl+bNis7eEbYImjk0RNcB6vKm2ymENlocKpz+ynfU1EzR77mmzc3O1x/KOSlTk5tjuy9Xhbo5JAGZj9lPBLdpcNbCRtiHaXtp9V1no226kq6eTrjmqaUNc86DrqYmxcQPfbY3t4cypTtJs/D7KII6Jk8Zka/qTI6NgcNzrgErXYFgNTE4dVSUFLGSBJkjL5DGSMzc2l7gcQiGJ0rdIJoGMhpre1Stz5iARFHuDy073E3AB00JO6x4tSYfXYtK7KJqqTQvc512tvuu55DW/AW8Ar/SLXOmxOrc73ZnxNHJsR6sAfyk+a6ds/g2emw2iY4xwz0/tlUWEh0rnhrg0uGttSLeA5Ink5XX4PX4TIxz2TUziexIx9muI1ID2EtP4T6LrnRj0gPrgYJre2RtzNcLNFRGO8C0aCQeGmt9NQpHtJspAMNqYGg9X1L3ta5xcGSMaXMe2/dNwNy49sXszVQVVJUZoWSB8Uvs7pSKkwu7/2eWwJjLiGlwNuCTOExWbcofRVJUNkY17TdrgCFVRSgxfqX1EY7raiQt+Dw2Sw8O2ilRMEVLpdBVFS6XQVVmtP2b/wO+hV26s1Yux45tcPkUHPzIFjPcC4DmR9VjvJV/CY888Teb2+gNz9EHUVpNr6YPpy7jGWuHrZ3yJW6urFdD1kb2fvNc31CDnUb1tMDntNH+K3rotJDyO8aH4jQraYY60jDyc36hB0BR7pCNsLrv7rUfluUgutNthHHJRzxyuc2OWN0bnMYXuAeCLhoGqD506Mx/atF/FP5b1MOlKl63DqWo3uhqaqFx+5JI8t/LYFe2b2aw+iq4qgVdS50Ti4MdRyAG7XN1Ib95Sd+GxVODyRzufEySV7w8Rue5pE3WMdkAvwChL5+jic9wY3vvc1jR95xDW/Mhd02oAZRYnAz9nSUVJTDlmAL3H0ez0UewHZLD6aphndXyPEUjZOrNHK3MW6t1tprY+SlVNRNnwurdUSdT7bJI4vMbnFoL7sGUamzbBEy5p0Otvi1P4CY/5TltekhzhhmGNH7Imoc7+KD2fk6RbbY3Z+iw6sZUnEWyZGyDJ7NIy+Zpbv158lJ6DAIq3B4op2vLNXBzB9pE8E5ZGA79CQRxBKDn3RDLGPaWsdDHiDms9lkqAC0MB+0DL7n/8ALgCpD0jY2KehmpZa01dXUGIFo6vLExrg5xIYAG3tbmdOAJUUrOjF+YiOuoXsvvlldC8D70Za6x81tdnthsOaXRTVbZ53xyhroGn2WB2Q2kdJ7zgd2tr8OKDT9DDw3FYydwhqP6FK6eKaeOHDWvyNijDsQlB7EQGvU5txy63G4u8GlaClwBuFZqxtXFUvbeGnEAdpUyNNi7U3yszOtzLPBSHB4GRR+x54xC0skxGZ7w1stTfsUgkPAFvatwa/zy1Jz+V38JSKx309OX3n5dPGcM/D5YMtUyJgbmopJ2i2raZrTHTB53lzyZJTfXuLomzTbUsA/wB236Ll+AYE+E4hVTVtJO6pgfC58cmWNkjhdoc53ZaA3KA0agAaKfbLY/BJGyJksT3Ma1rurkDrbhciwNrkC9raq9cVjDl1bX1bTqYnHvq4104YY6LEjLbsVEbHtdwL2Dq3t+IDWH/EFI+inHoZYaeCSVkVTSSSljZHBolgkuSGk+8Dw+6OenQ9t9nIa6AxztcWA5mvjF5In/vtHEW0I4hcQr+i6qBPUyU1RHfQtmax/wAHRv7p8LlWYul9KnSCKOJsdHMw1bntJy5JAyMG7s4NwM3dtv1J4LX9HnSNVVQqZKtsXs9ND1j5GMc1xeT2GDtEEmzvkoBSdGlQNaialpYh33STtLwPCNu8+YU4wTDYpWMo6Rrxh8TxLUzvbZ9VKLEEj3WAtaRe3dG4DUOf9KOHdTiU5H7OcipjPAtlFyf5866Z0WY5DVRUo6xraqkiNO+JzgDJDYBj2c7AD5+F9ztvs/S18DWSZmdWLxTMbmdDfQ5gNHRnLr8OFrjkk/RfUte0vfA+kzEyVMUrSGRNBdI8sdqHZQbAX1sLonns7Pt3tKKaKzLPle4Rwx788lwCcvvNZcXHElo5qMbPbOZKpjpnF1RGDLUvLrtbPKLxsvuJYwPe48y3hZafAKkBzaxsd3OcaTCaYjRrGDKJXeDRvP7xd5bijc+rZ7HRlzo3F3tlaRYSFx+26snfnIIvuDQAOawx27Znp79+T05t/C6M1rznnP1j4Ry87fBtNmqM1bZaho7EtRM6PxjBDYz5ta1FOMNomwRMiYLNY0AeSLoeUuZlTOrRcvJcgvZ06xY7nK056DM6xeXyixvusVgPmstbimIFrDYE7tw4X1QaR+EvPIDxKyNnKMsqml/APtrvOUj9SsF20DBvJHxBCU+NNMjS25sb6AoOh9anWqOMxW/ApLimhFjqCNN+oQaGuYDPIWd0vcR5nX53V+kjNxpuIWvZW9WSHBwHB2U2P+iyY8aib7wQT+KpDtxVzOoNh2OtfK0MPHU8LcVKG1F0GwNuQ9Aq3HhZYTZV7EiDI6tp91v8oXrKLWsLcrC3orAeqh6C4aeM72N/lCuMAAsAAPDRWQ5eg5BZqsMhl1kiY48y0XVymoYoxZkbWjwaAveZVug4/txQPrMQipYnCJrIJKm9jlDi93as3W9mRtut5WGnw6njp44xJIQ4wxu78jjfNNIR3WaanTRthoCVn7Q7KzPqm1NNKIpRG6El0ImY+MkkXbfQi5G4g2bu1Wbgmx4iEkkjjNUSi00swaTI23aiyahkZ5C58eCy7M5nHq7++p2KxacxH9vjPn5Oc0FeMRqpHNp2yQwdmmY/s0cILjmmnN7vcd4bvN/AKTRtgw9xlleX1MuUCzGtlkFxlZBA39lGS1urtTYfBVptk6+mYKenqImU7HvdGXUpfOwOJJ7WUsLuF7jyW92e2IZAXSOc98775p5SHSknfbgz4i7vFVitvn4tLa2nEYz+X/GOc/GekeOGn2g2/NFE1rmf7VI1pEIcXZHEu7xNyABlB5uDgOJEXnw+skHW1kropJ79TSwtHXy3F9Wg9hgG8vJNr3WfU7I1FFXyVMbosjhds04Mj4jpmMbdGX0sCdGg2VnF9o6WOKURSOnrZOy+ZxLtd3fsG2GpDW9m9rDiovy/NLThsdqO6rmZ8uX7RHr9WuwWtZT0rqiptJEx7YqeHQl0oDnODD7rQJAS7l42W5dsxPVQe04pUey0zQHMp4gA1jT3ewbgOJI0Ic4k666LCdhMpbh09HHHUNpg+8b3tY0vcb9aQ8j3r3G8GMBTbC9nZ6h4nrpGyzDWJob/ALPAeHVRu777++6/hfeopSezEStxPEVjVtqV2nPz22xjpM85mUL2KbK6ciN8opKLrHBkpDD9oXC0oFmt1zON9waRvWZt9WMfSMdTtbnq5G0rXhhY57GvvIQSe65zIwCbXBOgW6OwDn1E7nyyezzSmZ8AAYHOzl4D5Lm7QXOtYX+B1V3bfZqQtpnU4aXUs8czIi4RxuDcoMYJ0bbIy1zuLt5U0raKzHv3hXX19HU1a2id9vKI67+MzZq9k9nfZonTVrh1oiEZu8ZIKdtxkzMNru4252Fy4qdbK1bJYWuibliLQ5gyhpylzgDYbrhoI8HKJUeB1Nc5pq2sjp2HM2kjf1jXOF7OqZb9q1+6Drbc3j0KmgDG2H/XDdwHhwWlIx8HFxNotvM5t5cojwj36rqIi0crDLV5LFfyplQYzmLwY1l5VTIgwzCvBpgs7ImRBrXUTTwHovPsDeQ9FtMiZEGr9hHJPYRyW0yJkQav2Acl4OFRnexv8oW3yJ1aDWR4cxu5oHwAV9tPZZuVAxBiNiXsRrIyquVBj5F6DVeyquVBZsvQCuZUyoPFlVq9gJZAZvV5W2hXEBW55QxpcdwCuLTbYUUk9HPHCbSPjka3W2pYQNeGpGqJjmitTDHVsdX4g+1A2zoIbkNkb7ssoGri4kZGcrX1JWHsbgPts7qyWIRRWyU0AY1ojgscpLbWzOBPkTzFrWz+x9ZWGKTE3/ZwhoipW5eqblblBc0dlx9fEkdldQhhDAGtFgFn2czmXVOt3dZrWd59Ijwj49ZWqKhjhYGRtDWjcAAAOVgNAslEWjkmciIiAEREBERB4sqWREABLIiClksiIFksiIK2VMqIgWVbKiIFlWyIgZUsiIFlWyoiBZVsqIgrZLIiCoXpEQEREBERAREQEREBERAREQf/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O"/>
          </a:p>
        </p:txBody>
      </p:sp>
      <p:graphicFrame>
        <p:nvGraphicFramePr>
          <p:cNvPr id="2" name="1 Diagrama"/>
          <p:cNvGraphicFramePr/>
          <p:nvPr>
            <p:extLst>
              <p:ext uri="{D42A27DB-BD31-4B8C-83A1-F6EECF244321}">
                <p14:modId xmlns:p14="http://schemas.microsoft.com/office/powerpoint/2010/main" val="3445945162"/>
              </p:ext>
            </p:extLst>
          </p:nvPr>
        </p:nvGraphicFramePr>
        <p:xfrm>
          <a:off x="417512" y="2276872"/>
          <a:ext cx="8308976"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2" name="11 Grupo"/>
          <p:cNvGrpSpPr/>
          <p:nvPr/>
        </p:nvGrpSpPr>
        <p:grpSpPr>
          <a:xfrm rot="5400000">
            <a:off x="2967363" y="-480520"/>
            <a:ext cx="835306" cy="4396349"/>
            <a:chOff x="1" y="133576"/>
            <a:chExt cx="835306" cy="4396349"/>
          </a:xfrm>
          <a:scene3d>
            <a:camera prst="orthographicFront">
              <a:rot lat="0" lon="0" rev="0"/>
            </a:camera>
            <a:lightRig rig="contrasting" dir="t">
              <a:rot lat="0" lon="0" rev="1200000"/>
            </a:lightRig>
          </a:scene3d>
        </p:grpSpPr>
        <p:sp>
          <p:nvSpPr>
            <p:cNvPr id="13" name="12 Rectángulo"/>
            <p:cNvSpPr/>
            <p:nvPr/>
          </p:nvSpPr>
          <p:spPr>
            <a:xfrm rot="16200000">
              <a:off x="-1780521" y="1914098"/>
              <a:ext cx="4396349" cy="835306"/>
            </a:xfrm>
            <a:prstGeom prst="rect">
              <a:avLst/>
            </a:prstGeom>
          </p:spPr>
          <p:style>
            <a:lnRef idx="2">
              <a:schemeClr val="accent2"/>
            </a:lnRef>
            <a:fillRef idx="1">
              <a:schemeClr val="lt1"/>
            </a:fillRef>
            <a:effectRef idx="0">
              <a:schemeClr val="accent2"/>
            </a:effectRef>
            <a:fontRef idx="minor">
              <a:schemeClr val="dk1"/>
            </a:fontRef>
          </p:style>
        </p:sp>
        <p:sp>
          <p:nvSpPr>
            <p:cNvPr id="14" name="13 Rectángulo"/>
            <p:cNvSpPr/>
            <p:nvPr/>
          </p:nvSpPr>
          <p:spPr>
            <a:xfrm rot="16200000">
              <a:off x="-1780521" y="1914098"/>
              <a:ext cx="4396349" cy="835306"/>
            </a:xfrm>
            <a:prstGeom prst="rect">
              <a:avLst/>
            </a:prstGeom>
          </p:spPr>
          <p:style>
            <a:lnRef idx="2">
              <a:schemeClr val="accent2"/>
            </a:lnRef>
            <a:fillRef idx="1">
              <a:schemeClr val="lt1"/>
            </a:fillRef>
            <a:effectRef idx="0">
              <a:schemeClr val="accent2"/>
            </a:effectRef>
            <a:fontRef idx="minor">
              <a:schemeClr val="dk1"/>
            </a:fontRef>
          </p:style>
          <p:txBody>
            <a:bodyPr spcFirstLastPara="0" vert="horz" wrap="square" lIns="25400" tIns="25400" rIns="25400" bIns="25400" numCol="1" spcCol="1270" anchor="ctr" anchorCtr="0">
              <a:noAutofit/>
            </a:bodyPr>
            <a:lstStyle/>
            <a:p>
              <a:pPr lvl="0" algn="ctr" defTabSz="1778000">
                <a:lnSpc>
                  <a:spcPct val="90000"/>
                </a:lnSpc>
                <a:spcBef>
                  <a:spcPct val="0"/>
                </a:spcBef>
                <a:spcAft>
                  <a:spcPct val="35000"/>
                </a:spcAft>
              </a:pPr>
              <a:r>
                <a:rPr lang="es-ES_tradnl" sz="4000" b="1" kern="1200" cap="none" spc="0" dirty="0" smtClean="0">
                  <a:ln w="18000">
                    <a:prstDash val="solid"/>
                    <a:miter lim="800000"/>
                  </a:ln>
                  <a:solidFill>
                    <a:srgbClr val="C00000"/>
                  </a:solidFill>
                  <a:effectLst>
                    <a:outerShdw blurRad="25500" dist="23000" dir="7020000" algn="tl">
                      <a:srgbClr val="000000">
                        <a:alpha val="50000"/>
                      </a:srgbClr>
                    </a:outerShdw>
                  </a:effectLst>
                  <a:latin typeface="Arial Black" pitchFamily="34" charset="0"/>
                </a:rPr>
                <a:t>METODOLOGÍA </a:t>
              </a:r>
              <a:endParaRPr lang="es-CO" sz="4000" b="1" kern="1200" cap="none" spc="0" dirty="0">
                <a:ln w="18000">
                  <a:prstDash val="solid"/>
                  <a:miter lim="800000"/>
                </a:ln>
                <a:solidFill>
                  <a:srgbClr val="C00000"/>
                </a:solidFill>
                <a:effectLst>
                  <a:outerShdw blurRad="25500" dist="23000" dir="7020000" algn="tl">
                    <a:srgbClr val="000000">
                      <a:alpha val="50000"/>
                    </a:srgbClr>
                  </a:outerShdw>
                </a:effectLst>
                <a:latin typeface="Arial Black" pitchFamily="34" charset="0"/>
              </a:endParaRPr>
            </a:p>
          </p:txBody>
        </p:sp>
      </p:grpSp>
    </p:spTree>
    <p:extLst>
      <p:ext uri="{BB962C8B-B14F-4D97-AF65-F5344CB8AC3E}">
        <p14:creationId xmlns:p14="http://schemas.microsoft.com/office/powerpoint/2010/main" val="13372560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sp>
        <p:nvSpPr>
          <p:cNvPr id="11" name="2 Título"/>
          <p:cNvSpPr txBox="1">
            <a:spLocks/>
          </p:cNvSpPr>
          <p:nvPr/>
        </p:nvSpPr>
        <p:spPr>
          <a:xfrm>
            <a:off x="457200" y="1412776"/>
            <a:ext cx="8382000" cy="954037"/>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CO" sz="3200" b="1" dirty="0" smtClean="0">
                <a:solidFill>
                  <a:srgbClr val="C00000"/>
                </a:solidFill>
                <a:effectLst>
                  <a:outerShdw blurRad="38100" dist="38100" dir="2700000" algn="tl">
                    <a:srgbClr val="000000">
                      <a:alpha val="43137"/>
                    </a:srgbClr>
                  </a:outerShdw>
                </a:effectLst>
                <a:latin typeface="Arial Black" pitchFamily="34" charset="0"/>
              </a:rPr>
              <a:t>FORTALECIMIENTO CONVIVENCIA</a:t>
            </a:r>
            <a:endParaRPr lang="es-CO" sz="3200" b="1" dirty="0">
              <a:solidFill>
                <a:srgbClr val="C00000"/>
              </a:solidFill>
              <a:effectLst>
                <a:outerShdw blurRad="38100" dist="38100" dir="2700000" algn="tl">
                  <a:srgbClr val="000000">
                    <a:alpha val="43137"/>
                  </a:srgbClr>
                </a:outerShdw>
              </a:effectLst>
              <a:latin typeface="Arial Black" pitchFamily="34" charset="0"/>
            </a:endParaRPr>
          </a:p>
        </p:txBody>
      </p:sp>
      <p:sp>
        <p:nvSpPr>
          <p:cNvPr id="13" name="1 Marcador de contenido"/>
          <p:cNvSpPr txBox="1">
            <a:spLocks/>
          </p:cNvSpPr>
          <p:nvPr/>
        </p:nvSpPr>
        <p:spPr>
          <a:xfrm>
            <a:off x="467544" y="2492896"/>
            <a:ext cx="8371656" cy="3816424"/>
          </a:xfrm>
          <a:prstGeom prst="rect">
            <a:avLst/>
          </a:prstGeom>
        </p:spPr>
        <p:style>
          <a:lnRef idx="1">
            <a:schemeClr val="accent2"/>
          </a:lnRef>
          <a:fillRef idx="2">
            <a:schemeClr val="accent2"/>
          </a:fillRef>
          <a:effectRef idx="1">
            <a:schemeClr val="accent2"/>
          </a:effectRef>
          <a:fontRef idx="minor">
            <a:schemeClr val="dk1"/>
          </a:fontRef>
        </p:style>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just">
              <a:spcBef>
                <a:spcPts val="0"/>
              </a:spcBef>
            </a:pPr>
            <a:endParaRPr lang="es-CO" sz="1600" dirty="0" smtClean="0"/>
          </a:p>
          <a:p>
            <a:pPr algn="just">
              <a:spcBef>
                <a:spcPts val="0"/>
              </a:spcBef>
            </a:pPr>
            <a:endParaRPr lang="es-CO" sz="1600" dirty="0"/>
          </a:p>
          <a:p>
            <a:pPr algn="just">
              <a:spcBef>
                <a:spcPts val="0"/>
              </a:spcBef>
            </a:pPr>
            <a:r>
              <a:rPr lang="es-CO" sz="1600" dirty="0" smtClean="0"/>
              <a:t>M</a:t>
            </a:r>
            <a:r>
              <a:rPr lang="es-CO" sz="1600" dirty="0" smtClean="0">
                <a:effectLst>
                  <a:outerShdw blurRad="38100" dist="38100" dir="2700000" algn="tl">
                    <a:srgbClr val="000000">
                      <a:alpha val="43137"/>
                    </a:srgbClr>
                  </a:outerShdw>
                </a:effectLst>
              </a:rPr>
              <a:t>ediante estrategias lúdicas</a:t>
            </a:r>
            <a:r>
              <a:rPr lang="es-CO" sz="1600" dirty="0">
                <a:effectLst>
                  <a:outerShdw blurRad="38100" dist="38100" dir="2700000" algn="tl">
                    <a:srgbClr val="000000">
                      <a:alpha val="43137"/>
                    </a:srgbClr>
                  </a:outerShdw>
                </a:effectLst>
              </a:rPr>
              <a:t>, recreativas, </a:t>
            </a:r>
            <a:r>
              <a:rPr lang="es-CO" sz="1600" dirty="0" err="1">
                <a:effectLst>
                  <a:outerShdw blurRad="38100" dist="38100" dir="2700000" algn="tl">
                    <a:srgbClr val="000000">
                      <a:alpha val="43137"/>
                    </a:srgbClr>
                  </a:outerShdw>
                </a:effectLst>
              </a:rPr>
              <a:t>predeportivas</a:t>
            </a:r>
            <a:r>
              <a:rPr lang="es-CO" sz="1600" dirty="0">
                <a:effectLst>
                  <a:outerShdw blurRad="38100" dist="38100" dir="2700000" algn="tl">
                    <a:srgbClr val="000000">
                      <a:alpha val="43137"/>
                    </a:srgbClr>
                  </a:outerShdw>
                </a:effectLst>
              </a:rPr>
              <a:t> y de juego a los niños y las niñas del Hogar Infantil Guadalajara de la ciudad de Villavicencio, con el propósito de generar cambios, experimentar, mejorar su desarrollo integral, abrir espacios de esparcimiento, sentir experiencias positivas, reflexionar, interactuar, rescatar </a:t>
            </a:r>
            <a:r>
              <a:rPr lang="es-CO" sz="1600" dirty="0" smtClean="0">
                <a:effectLst>
                  <a:outerShdw blurRad="38100" dist="38100" dir="2700000" algn="tl">
                    <a:srgbClr val="000000">
                      <a:alpha val="43137"/>
                    </a:srgbClr>
                  </a:outerShdw>
                </a:effectLst>
              </a:rPr>
              <a:t>valores.</a:t>
            </a:r>
          </a:p>
          <a:p>
            <a:pPr marL="0" indent="0" algn="just">
              <a:spcBef>
                <a:spcPts val="0"/>
              </a:spcBef>
              <a:buNone/>
            </a:pPr>
            <a:endParaRPr lang="es-CO" sz="1600" dirty="0">
              <a:effectLst>
                <a:outerShdw blurRad="38100" dist="38100" dir="2700000" algn="tl">
                  <a:srgbClr val="000000">
                    <a:alpha val="43137"/>
                  </a:srgbClr>
                </a:outerShdw>
              </a:effectLst>
            </a:endParaRPr>
          </a:p>
          <a:p>
            <a:pPr algn="just">
              <a:spcBef>
                <a:spcPts val="0"/>
              </a:spcBef>
            </a:pPr>
            <a:r>
              <a:rPr lang="es-CO" sz="1600" dirty="0" smtClean="0">
                <a:effectLst>
                  <a:outerShdw blurRad="38100" dist="38100" dir="2700000" algn="tl">
                    <a:srgbClr val="000000">
                      <a:alpha val="43137"/>
                    </a:srgbClr>
                  </a:outerShdw>
                </a:effectLst>
              </a:rPr>
              <a:t>El </a:t>
            </a:r>
            <a:r>
              <a:rPr lang="es-CO" sz="1600" dirty="0">
                <a:effectLst>
                  <a:outerShdw blurRad="38100" dist="38100" dir="2700000" algn="tl">
                    <a:srgbClr val="000000">
                      <a:alpha val="43137"/>
                    </a:srgbClr>
                  </a:outerShdw>
                </a:effectLst>
              </a:rPr>
              <a:t>descanso donde los niños y niñas comen, juegan, conversan, entre otros quehaceres; este es un espacio </a:t>
            </a:r>
            <a:r>
              <a:rPr lang="es-CO" sz="1600" dirty="0" smtClean="0">
                <a:effectLst>
                  <a:outerShdw blurRad="38100" dist="38100" dir="2700000" algn="tl">
                    <a:srgbClr val="000000">
                      <a:alpha val="43137"/>
                    </a:srgbClr>
                  </a:outerShdw>
                </a:effectLst>
              </a:rPr>
              <a:t> </a:t>
            </a:r>
            <a:r>
              <a:rPr lang="es-CO" sz="1600" dirty="0">
                <a:effectLst>
                  <a:outerShdw blurRad="38100" dist="38100" dir="2700000" algn="tl">
                    <a:srgbClr val="000000">
                      <a:alpha val="43137"/>
                    </a:srgbClr>
                  </a:outerShdw>
                </a:effectLst>
              </a:rPr>
              <a:t>favorable para efectuar dichas actividades a través de canciones, rondas infantiles, juego dirigido, ejercicios y juegos de mesa. Previniendo mediante el cumplimiento de normas juegos bruscos, golpes y conflictos en el momento de descanso para los niños y las niñas, con el fin de mejorar la convivencia en este espacio de tiempo libre y de esparcimiento</a:t>
            </a:r>
            <a:r>
              <a:rPr lang="es-CO" sz="1600" dirty="0" smtClean="0">
                <a:effectLst>
                  <a:outerShdw blurRad="38100" dist="38100" dir="2700000" algn="tl">
                    <a:srgbClr val="000000">
                      <a:alpha val="43137"/>
                    </a:srgbClr>
                  </a:outerShdw>
                </a:effectLst>
              </a:rPr>
              <a:t>.</a:t>
            </a:r>
            <a:endParaRPr lang="es-CO" sz="1600" dirty="0"/>
          </a:p>
        </p:txBody>
      </p:sp>
    </p:spTree>
    <p:extLst>
      <p:ext uri="{BB962C8B-B14F-4D97-AF65-F5344CB8AC3E}">
        <p14:creationId xmlns:p14="http://schemas.microsoft.com/office/powerpoint/2010/main" val="3148053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2" name="1 Tabla"/>
          <p:cNvGraphicFramePr>
            <a:graphicFrameLocks noGrp="1"/>
          </p:cNvGraphicFramePr>
          <p:nvPr>
            <p:extLst>
              <p:ext uri="{D42A27DB-BD31-4B8C-83A1-F6EECF244321}">
                <p14:modId xmlns:p14="http://schemas.microsoft.com/office/powerpoint/2010/main" val="3432137390"/>
              </p:ext>
            </p:extLst>
          </p:nvPr>
        </p:nvGraphicFramePr>
        <p:xfrm>
          <a:off x="295287" y="2718664"/>
          <a:ext cx="8186937" cy="3477768"/>
        </p:xfrm>
        <a:graphic>
          <a:graphicData uri="http://schemas.openxmlformats.org/drawingml/2006/table">
            <a:tbl>
              <a:tblPr firstRow="1" firstCol="1" bandRow="1">
                <a:tableStyleId>{0E3FDE45-AF77-4B5C-9715-49D594BDF05E}</a:tableStyleId>
              </a:tblPr>
              <a:tblGrid>
                <a:gridCol w="4082481">
                  <a:extLst>
                    <a:ext uri="{9D8B030D-6E8A-4147-A177-3AD203B41FA5}">
                      <a16:colId xmlns:a16="http://schemas.microsoft.com/office/drawing/2014/main" val="20000"/>
                    </a:ext>
                  </a:extLst>
                </a:gridCol>
                <a:gridCol w="4104456">
                  <a:extLst>
                    <a:ext uri="{9D8B030D-6E8A-4147-A177-3AD203B41FA5}">
                      <a16:colId xmlns:a16="http://schemas.microsoft.com/office/drawing/2014/main" val="20001"/>
                    </a:ext>
                  </a:extLst>
                </a:gridCol>
              </a:tblGrid>
              <a:tr h="245364">
                <a:tc>
                  <a:txBody>
                    <a:bodyPr/>
                    <a:lstStyle/>
                    <a:p>
                      <a:pPr algn="ctr">
                        <a:lnSpc>
                          <a:spcPct val="115000"/>
                        </a:lnSpc>
                        <a:spcAft>
                          <a:spcPts val="0"/>
                        </a:spcAft>
                      </a:pPr>
                      <a:r>
                        <a:rPr lang="es-AR" sz="1400" kern="800" dirty="0">
                          <a:effectLst>
                            <a:outerShdw blurRad="38100" dist="38100" dir="2700000" algn="tl">
                              <a:srgbClr val="000000">
                                <a:alpha val="43137"/>
                              </a:srgbClr>
                            </a:outerShdw>
                          </a:effectLst>
                        </a:rPr>
                        <a:t>Descripción de la situación </a:t>
                      </a:r>
                      <a:endParaRPr lang="es-CO" sz="1400" dirty="0">
                        <a:effectLst>
                          <a:outerShdw blurRad="38100" dist="38100" dir="2700000" algn="tl">
                            <a:srgbClr val="000000">
                              <a:alpha val="43137"/>
                            </a:srgbClr>
                          </a:outerShdw>
                        </a:effectLst>
                        <a:latin typeface="Arial" pitchFamily="34" charset="0"/>
                        <a:ea typeface="Calibri"/>
                        <a:cs typeface="Arial" pitchFamily="34" charset="0"/>
                      </a:endParaRPr>
                    </a:p>
                  </a:txBody>
                  <a:tcPr marL="6289" marR="6289" marT="0" marB="0"/>
                </a:tc>
                <a:tc>
                  <a:txBody>
                    <a:bodyPr/>
                    <a:lstStyle/>
                    <a:p>
                      <a:pPr algn="ctr">
                        <a:lnSpc>
                          <a:spcPct val="115000"/>
                        </a:lnSpc>
                        <a:spcAft>
                          <a:spcPts val="0"/>
                        </a:spcAft>
                      </a:pPr>
                      <a:r>
                        <a:rPr lang="es-AR" sz="1400" kern="800">
                          <a:effectLst>
                            <a:outerShdw blurRad="38100" dist="38100" dir="2700000" algn="tl">
                              <a:srgbClr val="000000">
                                <a:alpha val="43137"/>
                              </a:srgbClr>
                            </a:outerShdw>
                          </a:effectLst>
                        </a:rPr>
                        <a:t>Interpretación </a:t>
                      </a:r>
                      <a:endParaRPr lang="es-CO" sz="1400">
                        <a:effectLst>
                          <a:outerShdw blurRad="38100" dist="38100" dir="2700000" algn="tl">
                            <a:srgbClr val="000000">
                              <a:alpha val="43137"/>
                            </a:srgbClr>
                          </a:outerShdw>
                        </a:effectLst>
                        <a:latin typeface="Arial" pitchFamily="34" charset="0"/>
                        <a:ea typeface="Calibri"/>
                        <a:cs typeface="Arial" pitchFamily="34" charset="0"/>
                      </a:endParaRPr>
                    </a:p>
                  </a:txBody>
                  <a:tcPr marL="6289" marR="6289" marT="0" marB="0"/>
                </a:tc>
                <a:extLst>
                  <a:ext uri="{0D108BD9-81ED-4DB2-BD59-A6C34878D82A}">
                    <a16:rowId xmlns:a16="http://schemas.microsoft.com/office/drawing/2014/main" val="10000"/>
                  </a:ext>
                </a:extLst>
              </a:tr>
              <a:tr h="3170939">
                <a:tc>
                  <a:txBody>
                    <a:bodyPr/>
                    <a:lstStyle/>
                    <a:p>
                      <a:pPr algn="l">
                        <a:lnSpc>
                          <a:spcPct val="115000"/>
                        </a:lnSpc>
                        <a:spcAft>
                          <a:spcPts val="0"/>
                        </a:spcAft>
                      </a:pPr>
                      <a:r>
                        <a:rPr lang="es-AR" sz="1400" kern="800" dirty="0">
                          <a:effectLst>
                            <a:outerShdw blurRad="38100" dist="38100" dir="2700000" algn="tl">
                              <a:srgbClr val="000000">
                                <a:alpha val="43137"/>
                              </a:srgbClr>
                            </a:outerShdw>
                          </a:effectLst>
                        </a:rPr>
                        <a:t> </a:t>
                      </a:r>
                      <a:endParaRPr lang="es-CO" sz="1400" b="0" dirty="0">
                        <a:effectLst>
                          <a:outerShdw blurRad="38100" dist="38100" dir="2700000" algn="tl">
                            <a:srgbClr val="000000">
                              <a:alpha val="43137"/>
                            </a:srgbClr>
                          </a:outerShdw>
                        </a:effectLst>
                      </a:endParaRPr>
                    </a:p>
                    <a:p>
                      <a:pPr marL="144000" algn="l">
                        <a:lnSpc>
                          <a:spcPct val="100000"/>
                        </a:lnSpc>
                        <a:spcAft>
                          <a:spcPts val="0"/>
                        </a:spcAft>
                      </a:pPr>
                      <a:r>
                        <a:rPr lang="es-AR" sz="1400" b="0" kern="800" dirty="0">
                          <a:effectLst>
                            <a:outerShdw blurRad="38100" dist="38100" dir="2700000" algn="tl">
                              <a:srgbClr val="000000">
                                <a:alpha val="43137"/>
                              </a:srgbClr>
                            </a:outerShdw>
                          </a:effectLst>
                        </a:rPr>
                        <a:t>Se inició las actividades con gran entusiasmo, los niños están muy animados para dar inicio a las actividades.</a:t>
                      </a:r>
                      <a:endParaRPr lang="es-CO" sz="1400" b="0" dirty="0">
                        <a:effectLst>
                          <a:outerShdw blurRad="38100" dist="38100" dir="2700000" algn="tl">
                            <a:srgbClr val="000000">
                              <a:alpha val="43137"/>
                            </a:srgbClr>
                          </a:outerShdw>
                        </a:effectLst>
                      </a:endParaRPr>
                    </a:p>
                    <a:p>
                      <a:pPr marL="144000" algn="l">
                        <a:lnSpc>
                          <a:spcPct val="100000"/>
                        </a:lnSpc>
                        <a:spcAft>
                          <a:spcPts val="0"/>
                        </a:spcAft>
                      </a:pPr>
                      <a:r>
                        <a:rPr lang="es-AR" sz="1400" b="0" kern="800" dirty="0">
                          <a:effectLst>
                            <a:outerShdw blurRad="38100" dist="38100" dir="2700000" algn="tl">
                              <a:srgbClr val="000000">
                                <a:alpha val="43137"/>
                              </a:srgbClr>
                            </a:outerShdw>
                          </a:effectLst>
                        </a:rPr>
                        <a:t>Los preliminares son la motivación para dar inicio a la actividad de exploración en donde el elemento con el que se trabaja es la herramienta de concentración y participación de los niños y niñas. </a:t>
                      </a:r>
                      <a:endParaRPr lang="es-CO" sz="1400" b="0" dirty="0">
                        <a:effectLst>
                          <a:outerShdw blurRad="38100" dist="38100" dir="2700000" algn="tl">
                            <a:srgbClr val="000000">
                              <a:alpha val="43137"/>
                            </a:srgbClr>
                          </a:outerShdw>
                        </a:effectLst>
                      </a:endParaRPr>
                    </a:p>
                    <a:p>
                      <a:pPr marL="144000" algn="l">
                        <a:lnSpc>
                          <a:spcPct val="100000"/>
                        </a:lnSpc>
                        <a:spcAft>
                          <a:spcPts val="0"/>
                        </a:spcAft>
                      </a:pPr>
                      <a:r>
                        <a:rPr lang="es-AR" sz="1400" b="0" kern="800" dirty="0">
                          <a:effectLst>
                            <a:outerShdw blurRad="38100" dist="38100" dir="2700000" algn="tl">
                              <a:srgbClr val="000000">
                                <a:alpha val="43137"/>
                              </a:srgbClr>
                            </a:outerShdw>
                          </a:effectLst>
                        </a:rPr>
                        <a:t>Los niños y niñas participan muy entusiasmados.</a:t>
                      </a:r>
                      <a:endParaRPr lang="es-CO" sz="1400" b="0" dirty="0">
                        <a:effectLst>
                          <a:outerShdw blurRad="38100" dist="38100" dir="2700000" algn="tl">
                            <a:srgbClr val="000000">
                              <a:alpha val="43137"/>
                            </a:srgbClr>
                          </a:outerShdw>
                        </a:effectLst>
                      </a:endParaRPr>
                    </a:p>
                    <a:p>
                      <a:pPr marL="144000" algn="l">
                        <a:lnSpc>
                          <a:spcPct val="100000"/>
                        </a:lnSpc>
                        <a:spcAft>
                          <a:spcPts val="0"/>
                        </a:spcAft>
                      </a:pPr>
                      <a:r>
                        <a:rPr lang="es-AR" sz="1400" b="0" kern="800" dirty="0">
                          <a:effectLst>
                            <a:outerShdw blurRad="38100" dist="38100" dir="2700000" algn="tl">
                              <a:srgbClr val="000000">
                                <a:alpha val="43137"/>
                              </a:srgbClr>
                            </a:outerShdw>
                          </a:effectLst>
                        </a:rPr>
                        <a:t>Finalizan las actividades con la retroalimentación, donde se evidencia la sana convivencia entre los niños del jardín.</a:t>
                      </a:r>
                      <a:endParaRPr lang="es-CO" sz="1400" b="0" dirty="0">
                        <a:effectLst>
                          <a:outerShdw blurRad="38100" dist="38100" dir="2700000" algn="tl">
                            <a:srgbClr val="000000">
                              <a:alpha val="43137"/>
                            </a:srgbClr>
                          </a:outerShdw>
                        </a:effectLst>
                      </a:endParaRPr>
                    </a:p>
                    <a:p>
                      <a:pPr marL="144000" algn="l">
                        <a:lnSpc>
                          <a:spcPct val="100000"/>
                        </a:lnSpc>
                        <a:spcAft>
                          <a:spcPts val="0"/>
                        </a:spcAft>
                      </a:pPr>
                      <a:r>
                        <a:rPr lang="es-AR" sz="1400" b="0" kern="800" dirty="0">
                          <a:effectLst>
                            <a:outerShdw blurRad="38100" dist="38100" dir="2700000" algn="tl">
                              <a:srgbClr val="000000">
                                <a:alpha val="43137"/>
                              </a:srgbClr>
                            </a:outerShdw>
                          </a:effectLst>
                        </a:rPr>
                        <a:t>Los calores y la sana convivencia son ejes principales de un buen desarrollo de la personalidad de los niños y niñas.</a:t>
                      </a:r>
                      <a:endParaRPr lang="es-CO" sz="1400" b="0" dirty="0">
                        <a:effectLst>
                          <a:outerShdw blurRad="38100" dist="38100" dir="2700000" algn="tl">
                            <a:srgbClr val="000000">
                              <a:alpha val="43137"/>
                            </a:srgbClr>
                          </a:outerShdw>
                        </a:effectLst>
                        <a:latin typeface="Arial" pitchFamily="34" charset="0"/>
                        <a:ea typeface="Calibri"/>
                        <a:cs typeface="Arial" pitchFamily="34" charset="0"/>
                      </a:endParaRPr>
                    </a:p>
                  </a:txBody>
                  <a:tcPr marL="6289" marR="6289" marT="0" marB="0"/>
                </a:tc>
                <a:tc>
                  <a:txBody>
                    <a:bodyPr/>
                    <a:lstStyle/>
                    <a:p>
                      <a:pPr algn="l">
                        <a:lnSpc>
                          <a:spcPct val="115000"/>
                        </a:lnSpc>
                        <a:spcAft>
                          <a:spcPts val="0"/>
                        </a:spcAft>
                      </a:pPr>
                      <a:r>
                        <a:rPr lang="es-AR" sz="1400" kern="800" dirty="0">
                          <a:effectLst>
                            <a:outerShdw blurRad="38100" dist="38100" dir="2700000" algn="tl">
                              <a:srgbClr val="000000">
                                <a:alpha val="43137"/>
                              </a:srgbClr>
                            </a:outerShdw>
                          </a:effectLst>
                        </a:rPr>
                        <a:t> </a:t>
                      </a:r>
                      <a:endParaRPr lang="es-CO" sz="1400" dirty="0">
                        <a:effectLst>
                          <a:outerShdw blurRad="38100" dist="38100" dir="2700000" algn="tl">
                            <a:srgbClr val="000000">
                              <a:alpha val="43137"/>
                            </a:srgbClr>
                          </a:outerShdw>
                        </a:effectLst>
                      </a:endParaRPr>
                    </a:p>
                    <a:p>
                      <a:pPr marL="144000" algn="l">
                        <a:lnSpc>
                          <a:spcPct val="115000"/>
                        </a:lnSpc>
                        <a:spcAft>
                          <a:spcPts val="0"/>
                        </a:spcAft>
                      </a:pPr>
                      <a:r>
                        <a:rPr lang="es-AR" sz="1400" kern="800" dirty="0">
                          <a:effectLst>
                            <a:outerShdw blurRad="38100" dist="38100" dir="2700000" algn="tl">
                              <a:srgbClr val="000000">
                                <a:alpha val="43137"/>
                              </a:srgbClr>
                            </a:outerShdw>
                          </a:effectLst>
                        </a:rPr>
                        <a:t>Inicialmente los niños y niñas participan con timidez, pero poco a poco se van integrando a las rondas y canciones infantiles que se manejan en los preliminares.</a:t>
                      </a:r>
                      <a:endParaRPr lang="es-CO" sz="1400" dirty="0">
                        <a:effectLst>
                          <a:outerShdw blurRad="38100" dist="38100" dir="2700000" algn="tl">
                            <a:srgbClr val="000000">
                              <a:alpha val="43137"/>
                            </a:srgbClr>
                          </a:outerShdw>
                        </a:effectLst>
                      </a:endParaRPr>
                    </a:p>
                    <a:p>
                      <a:pPr marL="144000" algn="l">
                        <a:lnSpc>
                          <a:spcPct val="115000"/>
                        </a:lnSpc>
                        <a:spcAft>
                          <a:spcPts val="0"/>
                        </a:spcAft>
                      </a:pPr>
                      <a:r>
                        <a:rPr lang="es-AR" sz="1400" kern="800" dirty="0">
                          <a:effectLst>
                            <a:outerShdw blurRad="38100" dist="38100" dir="2700000" algn="tl">
                              <a:srgbClr val="000000">
                                <a:alpha val="43137"/>
                              </a:srgbClr>
                            </a:outerShdw>
                          </a:effectLst>
                        </a:rPr>
                        <a:t>Ya en la exploración que es donde se aplican los juegos y actividades </a:t>
                      </a:r>
                      <a:r>
                        <a:rPr lang="es-AR" sz="1400" kern="800" dirty="0" err="1">
                          <a:effectLst>
                            <a:outerShdw blurRad="38100" dist="38100" dir="2700000" algn="tl">
                              <a:srgbClr val="000000">
                                <a:alpha val="43137"/>
                              </a:srgbClr>
                            </a:outerShdw>
                          </a:effectLst>
                        </a:rPr>
                        <a:t>predeportivas</a:t>
                      </a:r>
                      <a:r>
                        <a:rPr lang="es-AR" sz="1400" kern="800" dirty="0">
                          <a:effectLst>
                            <a:outerShdw blurRad="38100" dist="38100" dir="2700000" algn="tl">
                              <a:srgbClr val="000000">
                                <a:alpha val="43137"/>
                              </a:srgbClr>
                            </a:outerShdw>
                          </a:effectLst>
                        </a:rPr>
                        <a:t> los niños y las niñas  participan con más facilidad permitiendo desarrollar la actividad con más dinamismo  y energía. </a:t>
                      </a:r>
                      <a:endParaRPr lang="es-CO" sz="1400" dirty="0">
                        <a:effectLst>
                          <a:outerShdw blurRad="38100" dist="38100" dir="2700000" algn="tl">
                            <a:srgbClr val="000000">
                              <a:alpha val="43137"/>
                            </a:srgbClr>
                          </a:outerShdw>
                        </a:effectLst>
                      </a:endParaRPr>
                    </a:p>
                    <a:p>
                      <a:pPr marL="144000" algn="l">
                        <a:lnSpc>
                          <a:spcPct val="115000"/>
                        </a:lnSpc>
                        <a:spcAft>
                          <a:spcPts val="0"/>
                        </a:spcAft>
                      </a:pPr>
                      <a:r>
                        <a:rPr lang="es-AR" sz="1400" kern="800" dirty="0">
                          <a:effectLst>
                            <a:outerShdw blurRad="38100" dist="38100" dir="2700000" algn="tl">
                              <a:srgbClr val="000000">
                                <a:alpha val="43137"/>
                              </a:srgbClr>
                            </a:outerShdw>
                          </a:effectLst>
                        </a:rPr>
                        <a:t>La rutina diaria en la hora de los descansos va cambiando a medida que se realizan los juegos y los valores se van fortaleciendo día a día con cada uno de los niños y niñas del jardín. </a:t>
                      </a:r>
                      <a:endParaRPr lang="es-CO" sz="1400" dirty="0">
                        <a:effectLst>
                          <a:outerShdw blurRad="38100" dist="38100" dir="2700000" algn="tl">
                            <a:srgbClr val="000000">
                              <a:alpha val="43137"/>
                            </a:srgbClr>
                          </a:outerShdw>
                        </a:effectLst>
                        <a:latin typeface="Arial" pitchFamily="34" charset="0"/>
                        <a:ea typeface="Calibri"/>
                        <a:cs typeface="Arial" pitchFamily="34" charset="0"/>
                      </a:endParaRPr>
                    </a:p>
                  </a:txBody>
                  <a:tcPr marL="6289" marR="6289" marT="0" marB="0"/>
                </a:tc>
                <a:extLst>
                  <a:ext uri="{0D108BD9-81ED-4DB2-BD59-A6C34878D82A}">
                    <a16:rowId xmlns:a16="http://schemas.microsoft.com/office/drawing/2014/main" val="10001"/>
                  </a:ext>
                </a:extLst>
              </a:tr>
            </a:tbl>
          </a:graphicData>
        </a:graphic>
      </p:graphicFrame>
      <p:sp>
        <p:nvSpPr>
          <p:cNvPr id="3" name="Rectangle 1"/>
          <p:cNvSpPr>
            <a:spLocks noChangeArrowheads="1"/>
          </p:cNvSpPr>
          <p:nvPr/>
        </p:nvSpPr>
        <p:spPr bwMode="auto">
          <a:xfrm>
            <a:off x="1619672" y="1809111"/>
            <a:ext cx="538398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spcBef>
                <a:spcPct val="0"/>
              </a:spcBef>
              <a:spcAft>
                <a:spcPct val="0"/>
              </a:spcAft>
              <a:buClrTx/>
              <a:buSzTx/>
              <a:buFontTx/>
              <a:buNone/>
              <a:tabLst>
                <a:tab pos="1714500" algn="l"/>
              </a:tabLst>
            </a:pPr>
            <a:r>
              <a:rPr kumimoji="0" lang="es-AR" sz="16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ea typeface="Times New Roman" pitchFamily="18" charset="0"/>
                <a:cs typeface="Times New Roman" pitchFamily="18" charset="0"/>
              </a:rPr>
              <a:t>HOGAR INFANTIL GUADALAJARA</a:t>
            </a:r>
            <a:endParaRPr kumimoji="0" lang="es-CO"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a:p>
            <a:pPr marL="0" marR="0" lvl="0" indent="0" algn="ctr" defTabSz="914400" rtl="0" eaLnBrk="0" fontAlgn="base" latinLnBrk="0" hangingPunct="0">
              <a:spcBef>
                <a:spcPct val="0"/>
              </a:spcBef>
              <a:spcAft>
                <a:spcPct val="0"/>
              </a:spcAft>
              <a:buClrTx/>
              <a:buSzTx/>
              <a:buFontTx/>
              <a:buNone/>
              <a:tabLst>
                <a:tab pos="1714500" algn="l"/>
              </a:tabLst>
            </a:pPr>
            <a:r>
              <a:rPr kumimoji="0" lang="es-AR" sz="1600" b="1"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ea typeface="Times New Roman" pitchFamily="18" charset="0"/>
                <a:cs typeface="Times New Roman" pitchFamily="18" charset="0"/>
              </a:rPr>
              <a:t>DIARIO DE CAMPO</a:t>
            </a:r>
          </a:p>
          <a:p>
            <a:pPr algn="ctr" eaLnBrk="0" fontAlgn="base" hangingPunct="0">
              <a:spcBef>
                <a:spcPct val="0"/>
              </a:spcBef>
              <a:spcAft>
                <a:spcPct val="0"/>
              </a:spcAft>
              <a:tabLst>
                <a:tab pos="1714500" algn="l"/>
              </a:tabLst>
            </a:pPr>
            <a:r>
              <a:rPr lang="es-AR" sz="1600" b="1" dirty="0"/>
              <a:t>TEMA: </a:t>
            </a:r>
            <a:r>
              <a:rPr lang="es-AR" sz="1600" u="sng" dirty="0" err="1"/>
              <a:t>Subproyecto</a:t>
            </a:r>
            <a:r>
              <a:rPr lang="es-AR" sz="1600" u="sng" dirty="0"/>
              <a:t>: coordinación corporal</a:t>
            </a:r>
            <a:r>
              <a:rPr lang="es-AR" sz="1600" b="1" dirty="0"/>
              <a:t> </a:t>
            </a:r>
            <a:endParaRPr kumimoji="0" lang="es-CO" sz="1600" b="0" i="0" u="none"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spTree>
    <p:extLst>
      <p:ext uri="{BB962C8B-B14F-4D97-AF65-F5344CB8AC3E}">
        <p14:creationId xmlns:p14="http://schemas.microsoft.com/office/powerpoint/2010/main" val="6144672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12"/>
          <p:cNvGrpSpPr>
            <a:grpSpLocks/>
          </p:cNvGrpSpPr>
          <p:nvPr/>
        </p:nvGrpSpPr>
        <p:grpSpPr bwMode="auto">
          <a:xfrm>
            <a:off x="0" y="115888"/>
            <a:ext cx="9144000" cy="6405563"/>
            <a:chOff x="0" y="73"/>
            <a:chExt cx="5760" cy="4035"/>
          </a:xfrm>
        </p:grpSpPr>
        <p:grpSp>
          <p:nvGrpSpPr>
            <p:cNvPr id="3120" name="Group 5"/>
            <p:cNvGrpSpPr>
              <a:grpSpLocks/>
            </p:cNvGrpSpPr>
            <p:nvPr/>
          </p:nvGrpSpPr>
          <p:grpSpPr bwMode="auto">
            <a:xfrm>
              <a:off x="0" y="73"/>
              <a:ext cx="5760" cy="4035"/>
              <a:chOff x="0" y="75"/>
              <a:chExt cx="5760" cy="4035"/>
            </a:xfrm>
          </p:grpSpPr>
          <p:sp>
            <p:nvSpPr>
              <p:cNvPr id="3123" name="Rectangle 6"/>
              <p:cNvSpPr>
                <a:spLocks noChangeArrowheads="1"/>
              </p:cNvSpPr>
              <p:nvPr/>
            </p:nvSpPr>
            <p:spPr bwMode="auto">
              <a:xfrm>
                <a:off x="793" y="75"/>
                <a:ext cx="4967" cy="726"/>
              </a:xfrm>
              <a:prstGeom prst="rect">
                <a:avLst/>
              </a:prstGeom>
              <a:gradFill rotWithShape="1">
                <a:gsLst>
                  <a:gs pos="0">
                    <a:schemeClr val="bg1">
                      <a:alpha val="0"/>
                    </a:schemeClr>
                  </a:gs>
                  <a:gs pos="100000">
                    <a:srgbClr val="FF000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s-CO">
                  <a:latin typeface="Calibri" pitchFamily="34" charset="0"/>
                </a:endParaRPr>
              </a:p>
            </p:txBody>
          </p:sp>
          <p:pic>
            <p:nvPicPr>
              <p:cNvPr id="3124" name="Picture 7" descr="logo corocor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 y="102"/>
                <a:ext cx="635" cy="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5" name="Line 8"/>
              <p:cNvSpPr>
                <a:spLocks noChangeShapeType="1"/>
              </p:cNvSpPr>
              <p:nvPr/>
            </p:nvSpPr>
            <p:spPr bwMode="auto">
              <a:xfrm>
                <a:off x="0" y="4110"/>
                <a:ext cx="5760"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s-ES"/>
              </a:p>
            </p:txBody>
          </p:sp>
        </p:grpSp>
        <p:sp>
          <p:nvSpPr>
            <p:cNvPr id="3121" name="Rectangle 10"/>
            <p:cNvSpPr>
              <a:spLocks noChangeArrowheads="1"/>
            </p:cNvSpPr>
            <p:nvPr/>
          </p:nvSpPr>
          <p:spPr bwMode="auto">
            <a:xfrm>
              <a:off x="793" y="73"/>
              <a:ext cx="4704" cy="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r"/>
              <a:r>
                <a:rPr lang="es-ES" sz="2400" b="1" dirty="0">
                  <a:latin typeface="Arial Black" pitchFamily="34" charset="0"/>
                </a:rPr>
                <a:t>UNIVERSIDAD DE LOS LLANOS</a:t>
              </a:r>
              <a:endParaRPr lang="es-ES" sz="1400" b="1" dirty="0">
                <a:latin typeface="Calibri" pitchFamily="34" charset="0"/>
              </a:endParaRPr>
            </a:p>
          </p:txBody>
        </p:sp>
        <p:sp>
          <p:nvSpPr>
            <p:cNvPr id="3122" name="Text Box 11"/>
            <p:cNvSpPr txBox="1">
              <a:spLocks noChangeArrowheads="1"/>
            </p:cNvSpPr>
            <p:nvPr/>
          </p:nvSpPr>
          <p:spPr bwMode="auto">
            <a:xfrm>
              <a:off x="1610" y="255"/>
              <a:ext cx="3855" cy="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r" eaLnBrk="1" hangingPunct="1">
                <a:spcBef>
                  <a:spcPct val="50000"/>
                </a:spcBef>
              </a:pPr>
              <a:r>
                <a:rPr lang="es-ES" sz="1400" b="1" dirty="0">
                  <a:latin typeface="Calibri" pitchFamily="34" charset="0"/>
                </a:rPr>
                <a:t>FACULTAD  DE CIENCIAS HUMANAS Y DE LA EDUCACIÓN</a:t>
              </a:r>
              <a:br>
                <a:rPr lang="es-ES" sz="1400" b="1" dirty="0">
                  <a:latin typeface="Calibri" pitchFamily="34" charset="0"/>
                </a:rPr>
              </a:br>
              <a:r>
                <a:rPr lang="es-ES" sz="1400" b="1" dirty="0">
                  <a:latin typeface="Calibri" pitchFamily="34" charset="0"/>
                </a:rPr>
                <a:t>ESCUELA DE PEDAGOGÍA Y BELLAS </a:t>
              </a:r>
              <a:r>
                <a:rPr lang="es-ES" sz="1400" b="1" dirty="0" smtClean="0">
                  <a:latin typeface="Calibri" pitchFamily="34" charset="0"/>
                </a:rPr>
                <a:t>ARTES</a:t>
              </a:r>
            </a:p>
            <a:p>
              <a:pPr algn="r" eaLnBrk="1" hangingPunct="1">
                <a:spcBef>
                  <a:spcPct val="50000"/>
                </a:spcBef>
              </a:pPr>
              <a:r>
                <a:rPr lang="es-ES" sz="1400" b="1" dirty="0" smtClean="0">
                  <a:latin typeface="Calibri" pitchFamily="34" charset="0"/>
                </a:rPr>
                <a:t>LICENCIATURA EN PEDAGOGÍA INFANTIL</a:t>
              </a:r>
              <a:r>
                <a:rPr lang="es-ES" sz="1400" b="1" dirty="0">
                  <a:latin typeface="Calibri" pitchFamily="34" charset="0"/>
                </a:rPr>
                <a:t/>
              </a:r>
              <a:br>
                <a:rPr lang="es-ES" sz="1400" b="1" dirty="0">
                  <a:latin typeface="Calibri" pitchFamily="34" charset="0"/>
                </a:rPr>
              </a:br>
              <a:endParaRPr lang="es-ES" sz="1400" b="1" dirty="0">
                <a:latin typeface="Calibri" pitchFamily="34" charset="0"/>
              </a:endParaRPr>
            </a:p>
          </p:txBody>
        </p:sp>
      </p:grpSp>
      <p:graphicFrame>
        <p:nvGraphicFramePr>
          <p:cNvPr id="12" name="Gráfico 11"/>
          <p:cNvGraphicFramePr/>
          <p:nvPr>
            <p:extLst>
              <p:ext uri="{D42A27DB-BD31-4B8C-83A1-F6EECF244321}">
                <p14:modId xmlns:p14="http://schemas.microsoft.com/office/powerpoint/2010/main" val="4032698696"/>
              </p:ext>
            </p:extLst>
          </p:nvPr>
        </p:nvGraphicFramePr>
        <p:xfrm>
          <a:off x="539552" y="1727088"/>
          <a:ext cx="4824536" cy="3430104"/>
        </p:xfrm>
        <a:graphic>
          <a:graphicData uri="http://schemas.openxmlformats.org/drawingml/2006/chart">
            <c:chart xmlns:c="http://schemas.openxmlformats.org/drawingml/2006/chart" xmlns:r="http://schemas.openxmlformats.org/officeDocument/2006/relationships" r:id="rId3"/>
          </a:graphicData>
        </a:graphic>
      </p:graphicFrame>
      <p:pic>
        <p:nvPicPr>
          <p:cNvPr id="13" name="Imagen 12" descr="C:\Users\14-R001\Pictures\Camera\IMG_20141105_150527.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15781" y="2420888"/>
            <a:ext cx="2736304" cy="2465312"/>
          </a:xfrm>
          <a:prstGeom prst="rect">
            <a:avLst/>
          </a:prstGeom>
          <a:noFill/>
          <a:ln>
            <a:noFill/>
          </a:ln>
        </p:spPr>
      </p:pic>
    </p:spTree>
    <p:extLst>
      <p:ext uri="{BB962C8B-B14F-4D97-AF65-F5344CB8AC3E}">
        <p14:creationId xmlns:p14="http://schemas.microsoft.com/office/powerpoint/2010/main" val="252473036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1587</TotalTime>
  <Words>1406</Words>
  <Application>Microsoft Office PowerPoint</Application>
  <PresentationFormat>Presentación en pantalla (4:3)</PresentationFormat>
  <Paragraphs>184</Paragraphs>
  <Slides>20</Slides>
  <Notes>0</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20</vt:i4>
      </vt:variant>
    </vt:vector>
  </HeadingPairs>
  <TitlesOfParts>
    <vt:vector size="28" baseType="lpstr">
      <vt:lpstr>Arial</vt:lpstr>
      <vt:lpstr>Arial Black</vt:lpstr>
      <vt:lpstr>Arial Rounded MT Bold</vt:lpstr>
      <vt:lpstr>BernhardMod BT</vt:lpstr>
      <vt:lpstr>Calibri</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Luffi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Luffi</dc:creator>
  <cp:lastModifiedBy>PROF_APOYO</cp:lastModifiedBy>
  <cp:revision>94</cp:revision>
  <dcterms:created xsi:type="dcterms:W3CDTF">2012-02-21T00:46:12Z</dcterms:created>
  <dcterms:modified xsi:type="dcterms:W3CDTF">2024-11-06T20:03:05Z</dcterms:modified>
</cp:coreProperties>
</file>